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0"/>
  </p:notesMasterIdLst>
  <p:sldIdLst>
    <p:sldId id="256" r:id="rId2"/>
    <p:sldId id="31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0" r:id="rId19"/>
  </p:sldIdLst>
  <p:sldSz cx="9144000" cy="5143500" type="screen16x9"/>
  <p:notesSz cx="10021888" cy="6889750"/>
  <p:embeddedFontLst>
    <p:embeddedFont>
      <p:font typeface="Exo 2" panose="020B0604020202020204" charset="0"/>
      <p:regular r:id="rId21"/>
      <p:bold r:id="rId22"/>
      <p:italic r:id="rId23"/>
      <p:boldItalic r:id="rId24"/>
    </p:embeddedFont>
    <p:embeddedFont>
      <p:font typeface="Fira Sans Extra Condensed Medium" panose="020B0604020202020204" charset="0"/>
      <p:regular r:id="rId25"/>
      <p:bold r:id="rId26"/>
      <p:italic r:id="rId27"/>
      <p:boldItalic r:id="rId28"/>
    </p:embeddedFont>
    <p:embeddedFont>
      <p:font typeface="Roboto Condensed" panose="02000000000000000000" pitchFamily="2" charset="0"/>
      <p:regular r:id="rId29"/>
      <p:bold r:id="rId30"/>
      <p:italic r:id="rId31"/>
      <p:boldItalic r:id="rId32"/>
    </p:embeddedFont>
    <p:embeddedFont>
      <p:font typeface="Roboto Condensed Light"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9" d="100"/>
          <a:sy n="199" d="100"/>
        </p:scale>
        <p:origin x="684" y="150"/>
      </p:cViewPr>
      <p:guideLst>
        <p:guide orient="horz" pos="154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02189" y="3272631"/>
            <a:ext cx="8017510" cy="3100388"/>
          </a:xfrm>
          <a:prstGeom prst="rect">
            <a:avLst/>
          </a:prstGeom>
          <a:noFill/>
          <a:ln>
            <a:noFill/>
          </a:ln>
        </p:spPr>
        <p:txBody>
          <a:bodyPr spcFirstLastPara="1" wrap="square" lIns="96618" tIns="96618" rIns="96618" bIns="96618"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Hi there! Welcome to the Linear Regression section of the SMLC course! My name is Arjun, one of the SMLC leaders, and I am very excited to teach you guys everything you need to know about the Linear Regression machine learning model!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3f34882da_6_36: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3f34882da_6_36: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483169" indent="-335534">
              <a:buSzPts val="1400"/>
              <a:buFont typeface="Roboto Condensed"/>
              <a:buChar char="❖"/>
            </a:pPr>
            <a:r>
              <a:rPr lang="en" sz="1500">
                <a:latin typeface="Roboto Condensed"/>
                <a:ea typeface="Roboto Condensed"/>
                <a:cs typeface="Roboto Condensed"/>
                <a:sym typeface="Roboto Condensed"/>
              </a:rPr>
              <a:t>Two types of linear regression</a:t>
            </a:r>
            <a:endParaRPr sz="1500">
              <a:latin typeface="Roboto Condensed"/>
              <a:ea typeface="Roboto Condensed"/>
              <a:cs typeface="Roboto Condensed"/>
              <a:sym typeface="Roboto Condensed"/>
            </a:endParaRPr>
          </a:p>
          <a:p>
            <a:pPr marL="966338" lvl="1" indent="-335534">
              <a:buClr>
                <a:schemeClr val="dk1"/>
              </a:buClr>
              <a:buSzPts val="1400"/>
              <a:buFont typeface="Roboto Condensed"/>
              <a:buChar char="➢"/>
            </a:pPr>
            <a:r>
              <a:rPr lang="en" sz="1500">
                <a:latin typeface="Roboto Condensed"/>
                <a:ea typeface="Roboto Condensed"/>
                <a:cs typeface="Roboto Condensed"/>
                <a:sym typeface="Roboto Condensed"/>
              </a:rPr>
              <a:t>Features are the independent variables or the attributes, factors, and information that serve as the inputs that your model can use to help make a prediction. The idea is that the model will see correlations between these independent variables and your target variable that you are trying to predict (ex. price of an item)</a:t>
            </a:r>
            <a:endParaRPr sz="1500">
              <a:latin typeface="Roboto Condensed"/>
              <a:ea typeface="Roboto Condensed"/>
              <a:cs typeface="Roboto Condensed"/>
              <a:sym typeface="Roboto Condensed"/>
            </a:endParaRPr>
          </a:p>
          <a:p>
            <a:pPr marL="1449507" lvl="2" indent="-335534">
              <a:buClr>
                <a:schemeClr val="dk1"/>
              </a:buClr>
              <a:buSzPts val="1400"/>
              <a:buFont typeface="Roboto Condensed"/>
              <a:buChar char="■"/>
            </a:pPr>
            <a:r>
              <a:rPr lang="en" sz="1500">
                <a:latin typeface="Roboto Condensed"/>
                <a:ea typeface="Roboto Condensed"/>
                <a:cs typeface="Roboto Condensed"/>
                <a:sym typeface="Roboto Condensed"/>
              </a:rPr>
              <a:t>For example, let's think of a linear regression model that's trying to predict the cost of ice cream</a:t>
            </a:r>
            <a:endParaRPr sz="1500">
              <a:latin typeface="Roboto Condensed"/>
              <a:ea typeface="Roboto Condensed"/>
              <a:cs typeface="Roboto Condensed"/>
              <a:sym typeface="Roboto Condensed"/>
            </a:endParaRPr>
          </a:p>
          <a:p>
            <a:pPr marL="1449507" lvl="2" indent="-335534">
              <a:buClr>
                <a:schemeClr val="dk1"/>
              </a:buClr>
              <a:buSzPts val="1400"/>
              <a:buFont typeface="Roboto Condensed"/>
              <a:buChar char="■"/>
            </a:pPr>
            <a:r>
              <a:rPr lang="en" sz="1500">
                <a:latin typeface="Roboto Condensed"/>
                <a:ea typeface="Roboto Condensed"/>
                <a:cs typeface="Roboto Condensed"/>
                <a:sym typeface="Roboto Condensed"/>
              </a:rPr>
              <a:t>If the model is a type of simple linear regression, that means we are only using one feature or independent variable to help train our model to make predictions → this one feature could be the weather, since the hotter weather has correlations to higher prices of ice cream since more people will want to buy ice cream when it's hot</a:t>
            </a:r>
            <a:endParaRPr sz="1500">
              <a:latin typeface="Roboto Condensed"/>
              <a:ea typeface="Roboto Condensed"/>
              <a:cs typeface="Roboto Condensed"/>
              <a:sym typeface="Roboto Condensed"/>
            </a:endParaRPr>
          </a:p>
          <a:p>
            <a:pPr marL="1449507" lvl="2" indent="-335534">
              <a:buClr>
                <a:schemeClr val="dk1"/>
              </a:buClr>
              <a:buSzPts val="1400"/>
              <a:buFont typeface="Roboto Condensed"/>
              <a:buChar char="■"/>
            </a:pPr>
            <a:r>
              <a:rPr lang="en" sz="1500">
                <a:latin typeface="Roboto Condensed"/>
                <a:ea typeface="Roboto Condensed"/>
                <a:cs typeface="Roboto Condensed"/>
                <a:sym typeface="Roboto Condensed"/>
              </a:rPr>
              <a:t>If the model is a type of multiple linear regression, then we're not just going to have one feature, we will have multiple, N# of features and our target variable (which is the price of ice cream) → so our set of features will be not only the weather, but it could also be location, competition, population size, etc. factors like that which can prove to be useful information when making the prediction of the dependent variable </a:t>
            </a:r>
            <a:endParaRPr sz="1500">
              <a:latin typeface="Roboto Condensed"/>
              <a:ea typeface="Roboto Condensed"/>
              <a:cs typeface="Roboto Condensed"/>
              <a:sym typeface="Roboto Condensed"/>
            </a:endParaRPr>
          </a:p>
          <a:p>
            <a:pPr marL="966338" lvl="1" indent="-335534">
              <a:buSzPts val="1400"/>
              <a:buFont typeface="Roboto Condensed"/>
              <a:buChar char="➢"/>
            </a:pPr>
            <a:r>
              <a:rPr lang="en" sz="1500">
                <a:latin typeface="Roboto Condensed"/>
                <a:ea typeface="Roboto Condensed"/>
                <a:cs typeface="Roboto Condensed"/>
                <a:sym typeface="Roboto Condensed"/>
              </a:rPr>
              <a:t>Simple linear regression → There is one feature and a target </a:t>
            </a:r>
            <a:endParaRPr sz="1500">
              <a:latin typeface="Roboto Condensed"/>
              <a:ea typeface="Roboto Condensed"/>
              <a:cs typeface="Roboto Condensed"/>
              <a:sym typeface="Roboto Condensed"/>
            </a:endParaRPr>
          </a:p>
          <a:p>
            <a:pPr marL="966338" lvl="1" indent="-335534">
              <a:buSzPts val="1400"/>
              <a:buFont typeface="Roboto Condensed"/>
              <a:buChar char="➢"/>
            </a:pPr>
            <a:r>
              <a:rPr lang="en" sz="1500">
                <a:latin typeface="Roboto Condensed"/>
                <a:ea typeface="Roboto Condensed"/>
                <a:cs typeface="Roboto Condensed"/>
                <a:sym typeface="Roboto Condensed"/>
              </a:rPr>
              <a:t>Multiple linear regression → There are n features and a target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8d3b44f08_1_11: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8d3b44f08_1_11: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I hope this lecture proved useful in teaching you the basics and foundation of linear regression.</a:t>
            </a:r>
            <a:endParaRPr/>
          </a:p>
          <a:p>
            <a:pPr marL="0" indent="0">
              <a:buNone/>
            </a:pPr>
            <a:endParaRPr/>
          </a:p>
          <a:p>
            <a:pPr marL="0" indent="0">
              <a:buNone/>
            </a:pPr>
            <a:r>
              <a:rPr lang="en"/>
              <a:t>In the next video, Explaining OLS, we are going to be covering more in-depth about this statistical method and get a better mathematical sense behind the Linear Regression Algorithm. </a:t>
            </a:r>
            <a:endParaRPr/>
          </a:p>
          <a:p>
            <a:pPr marL="0" indent="0">
              <a:buNone/>
            </a:pPr>
            <a:endParaRPr/>
          </a:p>
          <a:p>
            <a:pPr marL="0" indent="0">
              <a:buNone/>
            </a:pPr>
            <a:r>
              <a:rPr lang="en"/>
              <a:t>Hi there, welcome to the second lecture video of the linear regression section of the SMLC course. In this video, we're now going to learn about Ordinary Least Squares (or OLS for short)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3f34882da_6_41: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3f34882da_6_41: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483169" indent="-335534">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OLS is the statistical method that produces the one straight line that minimizes the total squared error </a:t>
            </a:r>
            <a:endParaRPr sz="1500">
              <a:solidFill>
                <a:schemeClr val="dk1"/>
              </a:solidFill>
              <a:latin typeface="Roboto Condensed"/>
              <a:ea typeface="Roboto Condensed"/>
              <a:cs typeface="Roboto Condensed"/>
              <a:sym typeface="Roboto Condensed"/>
            </a:endParaRPr>
          </a:p>
          <a:p>
            <a:pPr marL="966338" lvl="1" indent="-335534">
              <a:buClr>
                <a:schemeClr val="dk1"/>
              </a:buClr>
              <a:buSzPts val="1400"/>
              <a:buFont typeface="Roboto Condensed Light"/>
              <a:buChar char="○"/>
            </a:pPr>
            <a:r>
              <a:rPr lang="en" sz="1500">
                <a:solidFill>
                  <a:schemeClr val="dk1"/>
                </a:solidFill>
                <a:latin typeface="Roboto Condensed"/>
                <a:ea typeface="Roboto Condensed"/>
                <a:cs typeface="Roboto Condensed"/>
                <a:sym typeface="Roboto Condensed"/>
              </a:rPr>
              <a:t>A method to fit a best-fit line to our data</a:t>
            </a:r>
            <a:endParaRPr sz="1500">
              <a:solidFill>
                <a:schemeClr val="dk1"/>
              </a:solidFill>
              <a:latin typeface="Roboto Condensed"/>
              <a:ea typeface="Roboto Condensed"/>
              <a:cs typeface="Roboto Condensed"/>
              <a:sym typeface="Roboto Condensed"/>
            </a:endParaRPr>
          </a:p>
          <a:p>
            <a:pPr marL="966338" lvl="1" indent="-335534">
              <a:buClr>
                <a:schemeClr val="dk1"/>
              </a:buClr>
              <a:buSzPts val="1400"/>
              <a:buFont typeface="Roboto Condensed Light"/>
              <a:buChar char="○"/>
            </a:pPr>
            <a:r>
              <a:rPr lang="en" sz="1500">
                <a:solidFill>
                  <a:schemeClr val="dk1"/>
                </a:solidFill>
                <a:latin typeface="Roboto Condensed"/>
                <a:ea typeface="Roboto Condensed"/>
                <a:cs typeface="Roboto Condensed"/>
                <a:sym typeface="Roboto Condensed"/>
              </a:rPr>
              <a:t>Goal: Calculating a line of best fit that minimizes the distances between predicted and observed values (residuals, loss, error)</a:t>
            </a:r>
            <a:endParaRPr sz="1500">
              <a:solidFill>
                <a:schemeClr val="dk1"/>
              </a:solidFill>
              <a:latin typeface="Roboto Condensed"/>
              <a:ea typeface="Roboto Condensed"/>
              <a:cs typeface="Roboto Condensed"/>
              <a:sym typeface="Roboto Condensed"/>
            </a:endParaRPr>
          </a:p>
          <a:p>
            <a:pPr marL="483169" indent="-335534">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OLS regression is fitted by minimizing the sum of squares of the residuals</a:t>
            </a:r>
            <a:endParaRPr sz="1500">
              <a:solidFill>
                <a:schemeClr val="dk1"/>
              </a:solidFill>
              <a:latin typeface="Roboto Condensed"/>
              <a:ea typeface="Roboto Condensed"/>
              <a:cs typeface="Roboto Condensed"/>
              <a:sym typeface="Roboto Condensed"/>
            </a:endParaRPr>
          </a:p>
          <a:p>
            <a:pPr marL="966338" lvl="1" indent="-335534">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Residual = difference between observed (y-value) and expected/predicted value on our best-fit line</a:t>
            </a:r>
            <a:endParaRPr sz="1500">
              <a:solidFill>
                <a:schemeClr val="dk1"/>
              </a:solidFill>
              <a:latin typeface="Roboto Condensed"/>
              <a:ea typeface="Roboto Condensed"/>
              <a:cs typeface="Roboto Condensed"/>
              <a:sym typeface="Roboto Condensed"/>
            </a:endParaRPr>
          </a:p>
          <a:p>
            <a:pPr marL="966338" lvl="1" indent="-335534">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We square because some data points are below and above the line → means that the difference between observed and expected can be + or -</a:t>
            </a:r>
            <a:endParaRPr sz="1500">
              <a:solidFill>
                <a:schemeClr val="dk1"/>
              </a:solidFill>
              <a:latin typeface="Roboto Condensed"/>
              <a:ea typeface="Roboto Condensed"/>
              <a:cs typeface="Roboto Condensed"/>
              <a:sym typeface="Roboto Condensed"/>
            </a:endParaRPr>
          </a:p>
          <a:p>
            <a:pPr marL="0" indent="0">
              <a:buNone/>
            </a:pPr>
            <a:endParaRPr sz="1500">
              <a:solidFill>
                <a:schemeClr val="dk1"/>
              </a:solidFill>
              <a:latin typeface="Roboto Condensed"/>
              <a:ea typeface="Roboto Condensed"/>
              <a:cs typeface="Roboto Condensed"/>
              <a:sym typeface="Roboto Condensed"/>
            </a:endParaRPr>
          </a:p>
          <a:p>
            <a:pPr marL="0" indent="0">
              <a:buNone/>
            </a:pPr>
            <a:endParaRPr sz="1500">
              <a:solidFill>
                <a:schemeClr val="dk1"/>
              </a:solidFill>
              <a:latin typeface="Roboto Condensed"/>
              <a:ea typeface="Roboto Condensed"/>
              <a:cs typeface="Roboto Condensed"/>
              <a:sym typeface="Roboto Condensed"/>
            </a:endParaRPr>
          </a:p>
          <a:p>
            <a:pPr marL="0" indent="0">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3018123f3_0_5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e3018123f3_0_5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e5acbde3dc_0_14: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e5acbde3dc_0_14: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483169" indent="-335534">
              <a:buSzPts val="1400"/>
            </a:pPr>
            <a:r>
              <a:rPr lang="en" sz="1500"/>
              <a:t>This algorithm is best to use when you know there is an inherent linear relationship between independent and dependent variables → due to the fact that in such a linear relationship, this algorithm will have less complexity compared to other algorithms</a:t>
            </a:r>
            <a:endParaRPr sz="1500"/>
          </a:p>
          <a:p>
            <a:pPr marL="483169" indent="-335534">
              <a:buSzPts val="1400"/>
            </a:pPr>
            <a:r>
              <a:rPr lang="en" sz="1500"/>
              <a:t>Easy to implement and interpret</a:t>
            </a:r>
            <a:endParaRPr sz="1500"/>
          </a:p>
          <a:p>
            <a:pPr marL="483169" indent="-335534">
              <a:buSzPts val="1400"/>
            </a:pPr>
            <a:r>
              <a:rPr lang="en" sz="1500"/>
              <a:t>Good results can be obtained with relatively small datasets → this is good because sometimes your datasets won't always be large, substantial, and filled with useful features, and even with a smaller data set, you can still train an effective linear regression model </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3f34882da_6_45: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3f34882da_6_45: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lnSpc>
                <a:spcPct val="115000"/>
              </a:lnSpc>
              <a:buNone/>
            </a:pPr>
            <a:endParaRPr sz="1500">
              <a:solidFill>
                <a:schemeClr val="dk1"/>
              </a:solidFill>
              <a:latin typeface="Roboto Condensed"/>
              <a:ea typeface="Roboto Condensed"/>
              <a:cs typeface="Roboto Condensed"/>
              <a:sym typeface="Roboto Condensed"/>
            </a:endParaRPr>
          </a:p>
          <a:p>
            <a:pPr marL="483169" indent="-335534">
              <a:lnSpc>
                <a:spcPct val="115000"/>
              </a:lnSpc>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Limited to linear relationships → by its nature, linear regression only looks at the linear relationships between independent and dependent variables (this is good if data is inherently linear and can be well described by a linear model)→ however, linear regression always assumes that there is a straight line relationship between them, which can sometimes be incorrect → for instance, sometimes the relationship between independent and dependent variables can be curved in nature (or inherently non-linear) → ultimately, this means that using linear regression can sometimes lead to oversimplification </a:t>
            </a:r>
            <a:endParaRPr sz="1500">
              <a:solidFill>
                <a:schemeClr val="dk1"/>
              </a:solidFill>
              <a:latin typeface="Roboto Condensed"/>
              <a:ea typeface="Roboto Condensed"/>
              <a:cs typeface="Roboto Condensed"/>
              <a:sym typeface="Roboto Condensed"/>
            </a:endParaRPr>
          </a:p>
          <a:p>
            <a:pPr marL="483169" indent="-335534">
              <a:lnSpc>
                <a:spcPct val="115000"/>
              </a:lnSpc>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Linear regression algorithm is especially sensitive to outliers, since we are squaring residuals → outliers can have a huge effect on the regression performance because they can skew the best-fit line, which will ultimately skew the predictions → also makes it prone to noise and overfitting</a:t>
            </a:r>
            <a:endParaRPr sz="1500">
              <a:solidFill>
                <a:schemeClr val="dk1"/>
              </a:solidFill>
              <a:latin typeface="Roboto Condensed"/>
              <a:ea typeface="Roboto Condensed"/>
              <a:cs typeface="Roboto Condensed"/>
              <a:sym typeface="Roboto Condensed"/>
            </a:endParaRPr>
          </a:p>
          <a:p>
            <a:pPr marL="483169" indent="-335534">
              <a:lnSpc>
                <a:spcPct val="115000"/>
              </a:lnSpc>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Since linear regression is based on a line of best fit, it only looks at the relationship between mean of the dependent variables and the independent variables → </a:t>
            </a:r>
            <a:r>
              <a:rPr lang="en" sz="1500">
                <a:solidFill>
                  <a:schemeClr val="dk1"/>
                </a:solidFill>
                <a:highlight>
                  <a:srgbClr val="FFFFFF"/>
                </a:highlight>
                <a:latin typeface="Roboto Condensed"/>
                <a:ea typeface="Roboto Condensed"/>
                <a:cs typeface="Roboto Condensed"/>
                <a:sym typeface="Roboto Condensed"/>
              </a:rPr>
              <a:t>Just as the mean is not a complete description of a single variable, linear regression is not a complete description of relationships among variables.</a:t>
            </a:r>
            <a:endParaRPr sz="1500">
              <a:solidFill>
                <a:schemeClr val="dk1"/>
              </a:solidFill>
              <a:highlight>
                <a:srgbClr val="FFFFFF"/>
              </a:highlight>
              <a:latin typeface="Roboto Condensed"/>
              <a:ea typeface="Roboto Condensed"/>
              <a:cs typeface="Roboto Condensed"/>
              <a:sym typeface="Roboto Condensed"/>
            </a:endParaRPr>
          </a:p>
          <a:p>
            <a:pPr marL="483169" indent="-335534">
              <a:lnSpc>
                <a:spcPct val="115000"/>
              </a:lnSpc>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Multicollinearity (redundancy → high correlations between two or more independent-variables/features) between x-variables can lead to misinterpretation when making predictions and can skew model results → furthermore, the redundancy is not introducing any new, valuable information that the model can learn from to perform better with the complexities of new data → also, this redundancy makes it difficult to understand and differentiate the individual effects of one feature on the target variable and the individual effects of the other, redundant feature on the target variable since both of those features are so similar and highly correlated → this means that it will be difficult to determine which features will be most beneficial to help our model learn properly from the data and make accurate predictions on new data</a:t>
            </a:r>
            <a:endParaRPr sz="1500">
              <a:solidFill>
                <a:schemeClr val="dk1"/>
              </a:solidFill>
              <a:latin typeface="Roboto Condensed"/>
              <a:ea typeface="Roboto Condensed"/>
              <a:cs typeface="Roboto Condensed"/>
              <a:sym typeface="Roboto Condensed"/>
            </a:endParaRPr>
          </a:p>
          <a:p>
            <a:pPr marL="483169" indent="0">
              <a:lnSpc>
                <a:spcPct val="115000"/>
              </a:lnSpc>
              <a:buNone/>
            </a:pPr>
            <a:endParaRPr sz="1500">
              <a:solidFill>
                <a:schemeClr val="dk1"/>
              </a:solidFill>
              <a:highlight>
                <a:srgbClr val="FFFFFF"/>
              </a:highlight>
              <a:latin typeface="Roboto Condensed"/>
              <a:ea typeface="Roboto Condensed"/>
              <a:cs typeface="Roboto Condensed"/>
              <a:sym typeface="Roboto Condensed"/>
            </a:endParaRPr>
          </a:p>
          <a:p>
            <a:pPr marL="0" indent="0">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8d3b44f08_1_23: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8d3b44f08_1_23: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And that was the lecture video on OLS! In the next lecture we'll be using SciKit-Learn and Python to implement a linear regression model, and we'll be training our model with a real boston house prices dataset. </a:t>
            </a:r>
            <a:endParaRPr/>
          </a:p>
          <a:p>
            <a:pPr marL="0" indent="0">
              <a:buNone/>
            </a:pPr>
            <a:endParaRPr/>
          </a:p>
          <a:p>
            <a:pPr marL="0" indent="0">
              <a:buNone/>
            </a:pPr>
            <a:r>
              <a:rPr lang="en"/>
              <a:t>Thanks everyone, and I'll see you in the next lecture!</a:t>
            </a:r>
            <a:endParaRPr/>
          </a:p>
          <a:p>
            <a:pPr marL="0" indent="0">
              <a:buNone/>
            </a:pPr>
            <a:endParaRPr/>
          </a:p>
          <a:p>
            <a:pPr marL="0" indent="0">
              <a:buNone/>
            </a:pPr>
            <a:r>
              <a:rPr lang="en"/>
              <a:t>Hello everyone, and welcome to the third video of the linear regression section.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3f34882da_6_75: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3f34882da_6_75: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solidFill>
                  <a:schemeClr val="dk1"/>
                </a:solidFill>
              </a:rPr>
              <a:t>In this video we're going to cover the python implementation for the Linear Regression model. We'll do this by working with a real boston house prices dataset provided by the Scikit Learn library. Based off of the features in this dataset create a model that can predict house prices in the Boston area. </a:t>
            </a:r>
            <a:endParaRPr>
              <a:solidFill>
                <a:schemeClr val="dk1"/>
              </a:solidFill>
            </a:endParaRPr>
          </a:p>
          <a:p>
            <a:pPr marL="0" indent="0">
              <a:buNone/>
            </a:pPr>
            <a:endParaRPr>
              <a:solidFill>
                <a:schemeClr val="dk1"/>
              </a:solidFill>
            </a:endParaRPr>
          </a:p>
          <a:p>
            <a:pPr marL="0" indent="0">
              <a:buClr>
                <a:schemeClr val="dk1"/>
              </a:buClr>
              <a:buNone/>
            </a:pPr>
            <a:r>
              <a:rPr lang="en">
                <a:solidFill>
                  <a:schemeClr val="dk1"/>
                </a:solidFill>
              </a:rPr>
              <a:t>So now without further ado, let's go to the google colab and get started on linear regression with python</a:t>
            </a:r>
            <a:endParaRPr>
              <a:solidFill>
                <a:schemeClr val="dk1"/>
              </a:solidFill>
            </a:endParaRPr>
          </a:p>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2db3e8363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2db3e8363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40422e078_0_2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40422e078_0_2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Before we begin with the content, I want to give a brief overview of the lecture videos that I am going to be covering in this linear regression section of the course.</a:t>
            </a:r>
            <a:endParaRPr/>
          </a:p>
          <a:p>
            <a:pPr marL="0" indent="0">
              <a:buNone/>
            </a:pPr>
            <a:endParaRPr/>
          </a:p>
          <a:p>
            <a:pPr marL="483169" indent="-315402"/>
            <a:r>
              <a:rPr lang="en"/>
              <a:t>The first video, the one you are watching right now, will be covering the theory behind the Linear Regression model. In this lecture, we are going to understand the ideas and applications behind model and ensure that you have a good theoretical basis behind it. </a:t>
            </a:r>
            <a:endParaRPr/>
          </a:p>
          <a:p>
            <a:pPr marL="483169" indent="-315402"/>
            <a:r>
              <a:rPr lang="en"/>
              <a:t>In the second lecture video, we are going to learn more in-depth about the mathematical underpinnings behind linear regression by covering the OLS method (OLS stands for ordinary least squares). OLS is essentially the method that produces the line of best-fit that linear regression is all about, and we're going to go over the specifics of it in that lecture video. </a:t>
            </a:r>
            <a:endParaRPr/>
          </a:p>
          <a:p>
            <a:pPr marL="483169" indent="-315402"/>
            <a:r>
              <a:rPr lang="en"/>
              <a:t>Finally, for the last lecture video, we will go over the python implementation for linear regression by utilizing a real house prices dataset offered by the Scikit Learn machine learning library.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8d3b44f08_0_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8d3b44f08_0_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So without further ado, let's get started with understanding the theory behind the linear regression machine learning algorithm.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3f34882da_6_12: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3f34882da_6_12: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966338" indent="0">
              <a:lnSpc>
                <a:spcPct val="115000"/>
              </a:lnSpc>
              <a:spcBef>
                <a:spcPts val="1268"/>
              </a:spcBef>
              <a:buClr>
                <a:schemeClr val="dk1"/>
              </a:buClr>
              <a:buNone/>
            </a:pPr>
            <a:r>
              <a:rPr lang="en">
                <a:solidFill>
                  <a:schemeClr val="dk1"/>
                </a:solidFill>
              </a:rPr>
              <a:t>a. Galton closely studied the relationship between parents and their children →  in particular, he investigated the relationship between the heights of fathers and their sons</a:t>
            </a:r>
            <a:endParaRPr>
              <a:solidFill>
                <a:schemeClr val="dk1"/>
              </a:solidFill>
            </a:endParaRPr>
          </a:p>
          <a:p>
            <a:pPr marL="1932676" indent="-315402">
              <a:lnSpc>
                <a:spcPct val="115000"/>
              </a:lnSpc>
              <a:spcBef>
                <a:spcPts val="1268"/>
              </a:spcBef>
              <a:buClr>
                <a:schemeClr val="dk1"/>
              </a:buClr>
            </a:pPr>
            <a:r>
              <a:rPr lang="en">
                <a:solidFill>
                  <a:schemeClr val="dk1"/>
                </a:solidFill>
              </a:rPr>
              <a:t>Discovered that the man’s son tended to be roughly as tall as his father</a:t>
            </a:r>
            <a:endParaRPr>
              <a:solidFill>
                <a:schemeClr val="dk1"/>
              </a:solidFill>
            </a:endParaRPr>
          </a:p>
          <a:p>
            <a:pPr marL="1932676" indent="-315402">
              <a:lnSpc>
                <a:spcPct val="115000"/>
              </a:lnSpc>
              <a:buClr>
                <a:schemeClr val="dk1"/>
              </a:buClr>
            </a:pPr>
            <a:r>
              <a:rPr lang="en">
                <a:solidFill>
                  <a:schemeClr val="dk1"/>
                </a:solidFill>
              </a:rPr>
              <a:t>Galton’s breakthrough was that the son’s height tended to be closer to the overall average height of all people (the population)</a:t>
            </a:r>
            <a:endParaRPr>
              <a:solidFill>
                <a:schemeClr val="dk1"/>
              </a:solidFill>
            </a:endParaRPr>
          </a:p>
          <a:p>
            <a:pPr marL="1932676" indent="-315402">
              <a:lnSpc>
                <a:spcPct val="115000"/>
              </a:lnSpc>
              <a:buClr>
                <a:schemeClr val="dk1"/>
              </a:buClr>
            </a:pPr>
            <a:r>
              <a:rPr lang="en">
                <a:solidFill>
                  <a:schemeClr val="dk1"/>
                </a:solidFill>
              </a:rPr>
              <a:t>Galton called this phenomenon regression, as in “A father’s son’s height tends to regress (or drift towards) the mean (average) height</a:t>
            </a:r>
            <a:endParaRPr>
              <a:solidFill>
                <a:schemeClr val="dk1"/>
              </a:solidFill>
            </a:endParaRPr>
          </a:p>
          <a:p>
            <a:pPr marL="0" indent="0">
              <a:spcBef>
                <a:spcPts val="1268"/>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3f34882da_6_19: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e3f34882da_6_19: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In this diagram, we can get a better visual of Dalton's work:</a:t>
            </a:r>
            <a:endParaRPr/>
          </a:p>
          <a:p>
            <a:pPr marL="483169" indent="-315402"/>
            <a:r>
              <a:rPr lang="en"/>
              <a:t>We can see how the height of children is regressing or deviating  to the average or mean height of the population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e3f34882da_6_24: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e3f34882da_6_24: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e3f34882da_6_3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e3f34882da_6_3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483169" indent="-335534">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Goal of linear regression: training a best-fit line on a set of data points</a:t>
            </a:r>
            <a:endParaRPr sz="1500">
              <a:solidFill>
                <a:schemeClr val="dk1"/>
              </a:solidFill>
              <a:latin typeface="Roboto Condensed"/>
              <a:ea typeface="Roboto Condensed"/>
              <a:cs typeface="Roboto Condensed"/>
              <a:sym typeface="Roboto Condensed"/>
            </a:endParaRPr>
          </a:p>
          <a:p>
            <a:pPr marL="966338" lvl="1" indent="-335534">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When we calculate our regression line, we are trying to draw a line that is as close to every data point as possible to reduce the loss (or in other words, the error)</a:t>
            </a:r>
            <a:endParaRPr sz="1500">
              <a:solidFill>
                <a:schemeClr val="dk1"/>
              </a:solidFill>
              <a:latin typeface="Roboto Condensed"/>
              <a:ea typeface="Roboto Condensed"/>
              <a:cs typeface="Roboto Condensed"/>
              <a:sym typeface="Roboto Condensed"/>
            </a:endParaRPr>
          </a:p>
          <a:p>
            <a:pPr marL="966338" lvl="1" indent="-335534">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This essentially means that we are trying to minimize the vertical distance between data points and our line (this distance between the observed data point and the predicted value of the line of best fit  is called the residual)</a:t>
            </a:r>
            <a:endParaRPr sz="1500">
              <a:solidFill>
                <a:schemeClr val="dk1"/>
              </a:solidFill>
              <a:latin typeface="Roboto Condensed"/>
              <a:ea typeface="Roboto Condensed"/>
              <a:cs typeface="Roboto Condensed"/>
              <a:sym typeface="Roboto Condensed"/>
            </a:endParaRPr>
          </a:p>
          <a:p>
            <a:pPr marL="966338" lvl="1" indent="-335534">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Method to calculate and train a best-fit line is called  OLS (Ordinary Least Squares) → I'll be covering this in the next video</a:t>
            </a:r>
            <a:endParaRPr sz="1500">
              <a:solidFill>
                <a:schemeClr val="dk1"/>
              </a:solidFill>
              <a:latin typeface="Roboto Condensed"/>
              <a:ea typeface="Roboto Condensed"/>
              <a:cs typeface="Roboto Condensed"/>
              <a:sym typeface="Roboto Condensed"/>
            </a:endParaRPr>
          </a:p>
          <a:p>
            <a:pPr marL="966338" indent="0">
              <a:buClr>
                <a:schemeClr val="dk1"/>
              </a:buClr>
              <a:buNone/>
            </a:pPr>
            <a:endParaRPr sz="1500">
              <a:solidFill>
                <a:schemeClr val="dk1"/>
              </a:solidFill>
              <a:latin typeface="Roboto Condensed"/>
              <a:ea typeface="Roboto Condensed"/>
              <a:cs typeface="Roboto Condensed"/>
              <a:sym typeface="Roboto Condensed"/>
            </a:endParaRPr>
          </a:p>
          <a:p>
            <a:pPr marL="483169" indent="-335534">
              <a:buClr>
                <a:schemeClr val="dk1"/>
              </a:buClr>
              <a:buSzPts val="1400"/>
              <a:buFont typeface="Roboto Condensed"/>
              <a:buChar char="❖"/>
            </a:pPr>
            <a:r>
              <a:rPr lang="en" sz="1500">
                <a:solidFill>
                  <a:schemeClr val="dk1"/>
                </a:solidFill>
                <a:latin typeface="Roboto Condensed"/>
                <a:ea typeface="Roboto Condensed"/>
                <a:cs typeface="Roboto Condensed"/>
                <a:sym typeface="Roboto Condensed"/>
              </a:rPr>
              <a:t>Main takeaway: The Best-fit line establishes the relationship between dependent and independent variables</a:t>
            </a:r>
            <a:endParaRPr sz="1500">
              <a:solidFill>
                <a:schemeClr val="dk1"/>
              </a:solidFill>
              <a:latin typeface="Roboto Condensed"/>
              <a:ea typeface="Roboto Condensed"/>
              <a:cs typeface="Roboto Condensed"/>
              <a:sym typeface="Roboto Condensed"/>
            </a:endParaRPr>
          </a:p>
          <a:p>
            <a:pPr marL="0" indent="0">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3f34882da_6_56: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3f34882da_6_56: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r>
              <a:rPr lang="en"/>
              <a:t>This image gives a more clear view of residuals (the error) and the best-fit line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chemeClr val="accent6"/>
              </a:buClr>
              <a:buSzPts val="1600"/>
              <a:buNone/>
              <a:defRPr sz="1600">
                <a:solidFill>
                  <a:schemeClr val="accent6"/>
                </a:solidFill>
              </a:defRPr>
            </a:lvl2pPr>
            <a:lvl3pPr lvl="2" rtl="0">
              <a:spcBef>
                <a:spcPts val="0"/>
              </a:spcBef>
              <a:spcAft>
                <a:spcPts val="0"/>
              </a:spcAft>
              <a:buClr>
                <a:schemeClr val="accent6"/>
              </a:buClr>
              <a:buSzPts val="1600"/>
              <a:buNone/>
              <a:defRPr sz="1600">
                <a:solidFill>
                  <a:schemeClr val="accent6"/>
                </a:solidFill>
              </a:defRPr>
            </a:lvl3pPr>
            <a:lvl4pPr lvl="3" rtl="0">
              <a:spcBef>
                <a:spcPts val="0"/>
              </a:spcBef>
              <a:spcAft>
                <a:spcPts val="0"/>
              </a:spcAft>
              <a:buClr>
                <a:schemeClr val="accent6"/>
              </a:buClr>
              <a:buSzPts val="1600"/>
              <a:buNone/>
              <a:defRPr sz="1600">
                <a:solidFill>
                  <a:schemeClr val="accent6"/>
                </a:solidFill>
              </a:defRPr>
            </a:lvl4pPr>
            <a:lvl5pPr lvl="4" rtl="0">
              <a:spcBef>
                <a:spcPts val="0"/>
              </a:spcBef>
              <a:spcAft>
                <a:spcPts val="0"/>
              </a:spcAft>
              <a:buClr>
                <a:schemeClr val="accent6"/>
              </a:buClr>
              <a:buSzPts val="1600"/>
              <a:buNone/>
              <a:defRPr sz="1600">
                <a:solidFill>
                  <a:schemeClr val="accent6"/>
                </a:solidFill>
              </a:defRPr>
            </a:lvl5pPr>
            <a:lvl6pPr lvl="5" rtl="0">
              <a:spcBef>
                <a:spcPts val="0"/>
              </a:spcBef>
              <a:spcAft>
                <a:spcPts val="0"/>
              </a:spcAft>
              <a:buClr>
                <a:schemeClr val="accent6"/>
              </a:buClr>
              <a:buSzPts val="1600"/>
              <a:buNone/>
              <a:defRPr sz="1600">
                <a:solidFill>
                  <a:schemeClr val="accent6"/>
                </a:solidFill>
              </a:defRPr>
            </a:lvl6pPr>
            <a:lvl7pPr lvl="6" rtl="0">
              <a:spcBef>
                <a:spcPts val="0"/>
              </a:spcBef>
              <a:spcAft>
                <a:spcPts val="0"/>
              </a:spcAft>
              <a:buClr>
                <a:schemeClr val="accent6"/>
              </a:buClr>
              <a:buSzPts val="1600"/>
              <a:buNone/>
              <a:defRPr sz="1600">
                <a:solidFill>
                  <a:schemeClr val="accent6"/>
                </a:solidFill>
              </a:defRPr>
            </a:lvl7pPr>
            <a:lvl8pPr lvl="7" rtl="0">
              <a:spcBef>
                <a:spcPts val="0"/>
              </a:spcBef>
              <a:spcAft>
                <a:spcPts val="0"/>
              </a:spcAft>
              <a:buClr>
                <a:schemeClr val="accent6"/>
              </a:buClr>
              <a:buSzPts val="1600"/>
              <a:buNone/>
              <a:defRPr sz="1600">
                <a:solidFill>
                  <a:schemeClr val="accent6"/>
                </a:solidFill>
              </a:defRPr>
            </a:lvl8pPr>
            <a:lvl9pPr lvl="8" rtl="0">
              <a:spcBef>
                <a:spcPts val="0"/>
              </a:spcBef>
              <a:spcAft>
                <a:spcPts val="0"/>
              </a:spcAft>
              <a:buClr>
                <a:schemeClr val="accent6"/>
              </a:buClr>
              <a:buSzPts val="1600"/>
              <a:buNone/>
              <a:defRPr sz="1600">
                <a:solidFill>
                  <a:schemeClr val="accent6"/>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100"/>
              <a:buNone/>
              <a:defRPr sz="1100">
                <a:solidFill>
                  <a:schemeClr val="accent6"/>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hyperlink" Target="https://www.obieetips.com/2019/02/v-behaviorurldefaultvmlo.html" TargetMode="External"/><Relationship Id="rId5" Type="http://schemas.openxmlformats.org/officeDocument/2006/relationships/hyperlink" Target="https://towardsdatascience.com/explain-linear-regression-with-manual-calculation-1622affdce6b"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szXbuO3bVRk"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hyperlink" Target="https://www.itprotoday.com/cloud-computing/virtual-machine-advantages-4-reasons-keep-loving-vm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hyperlink" Target="https://www.ipwatchdog.com/2017/08/28/beware-conditional-limitations-when-drafting-patent-claims/id=8724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scikit-learn.org/stable/modules/generated/sklearn.datasets.load_boston.html#sklearn.datasets.load_boston"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hyperlink" Target="https://www.britannica.com/biography/Francis-Galton" TargetMode="Externa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hyperlink" Target="https://www.bogleheads.org/wiki/Regression_to_the_mea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1.png"/><Relationship Id="rId5" Type="http://schemas.openxmlformats.org/officeDocument/2006/relationships/hyperlink" Target="https://julianalee.com/san-jose/san-jose-statistics.htm" TargetMode="External"/><Relationship Id="rId4" Type="http://schemas.openxmlformats.org/officeDocument/2006/relationships/hyperlink" Target="https://vocal.media/trader/the-highest-stock-prices-in-histor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hyperlink" Target="https://en.wikipedia.org/wiki/Linear_regress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hyperlink" Target="https://www.jmp.com/en_hk/statistics-knowledge-portal/what-is-multiple-regression/fitting-multiple-regression-mode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Machine </a:t>
            </a:r>
            <a:r>
              <a:rPr lang="en" dirty="0"/>
              <a:t>Learning</a:t>
            </a:r>
            <a:endParaRPr dirty="0"/>
          </a:p>
        </p:txBody>
      </p:sp>
      <p:sp>
        <p:nvSpPr>
          <p:cNvPr id="133" name="Google Shape;133;p26"/>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07 - Linear Regression</a:t>
            </a:r>
            <a:endParaRPr dirty="0"/>
          </a:p>
        </p:txBody>
      </p:sp>
      <p:cxnSp>
        <p:nvCxnSpPr>
          <p:cNvPr id="134" name="Google Shape;134;p26"/>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Types of Linear Regression</a:t>
            </a:r>
            <a:endParaRPr/>
          </a:p>
        </p:txBody>
      </p:sp>
      <p:sp>
        <p:nvSpPr>
          <p:cNvPr id="203" name="Google Shape;203;p34"/>
          <p:cNvSpPr txBox="1"/>
          <p:nvPr/>
        </p:nvSpPr>
        <p:spPr>
          <a:xfrm>
            <a:off x="1895425" y="1191075"/>
            <a:ext cx="55392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Two types of linear regression</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Simple linear regression → One feature and a target </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Multiple linear regression → N features and a target</a:t>
            </a:r>
            <a:r>
              <a:rPr lang="en">
                <a:solidFill>
                  <a:schemeClr val="dk1"/>
                </a:solidFill>
                <a:latin typeface="Roboto Condensed Light"/>
                <a:ea typeface="Roboto Condensed Light"/>
                <a:cs typeface="Roboto Condensed Light"/>
                <a:sym typeface="Roboto Condensed Light"/>
              </a:rPr>
              <a:t> </a:t>
            </a:r>
            <a:endParaRPr>
              <a:solidFill>
                <a:schemeClr val="dk1"/>
              </a:solidFill>
              <a:latin typeface="Roboto Condensed Light"/>
              <a:ea typeface="Roboto Condensed Light"/>
              <a:cs typeface="Roboto Condensed Light"/>
              <a:sym typeface="Roboto Condensed Light"/>
            </a:endParaRPr>
          </a:p>
        </p:txBody>
      </p:sp>
      <p:pic>
        <p:nvPicPr>
          <p:cNvPr id="204" name="Google Shape;204;p34"/>
          <p:cNvPicPr preferRelativeResize="0"/>
          <p:nvPr/>
        </p:nvPicPr>
        <p:blipFill>
          <a:blip r:embed="rId3">
            <a:alphaModFix/>
          </a:blip>
          <a:stretch>
            <a:fillRect/>
          </a:stretch>
        </p:blipFill>
        <p:spPr>
          <a:xfrm>
            <a:off x="1964850" y="2299550"/>
            <a:ext cx="4742875" cy="2446025"/>
          </a:xfrm>
          <a:prstGeom prst="rect">
            <a:avLst/>
          </a:prstGeom>
          <a:noFill/>
          <a:ln>
            <a:noFill/>
          </a:ln>
        </p:spPr>
      </p:pic>
      <p:sp>
        <p:nvSpPr>
          <p:cNvPr id="205" name="Google Shape;205;p34"/>
          <p:cNvSpPr txBox="1"/>
          <p:nvPr/>
        </p:nvSpPr>
        <p:spPr>
          <a:xfrm>
            <a:off x="1915650" y="4745575"/>
            <a:ext cx="5312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Roboto Condensed Light"/>
                <a:ea typeface="Roboto Condensed Light"/>
                <a:cs typeface="Roboto Condensed Light"/>
                <a:sym typeface="Roboto Condensed Light"/>
              </a:rPr>
              <a:t>https://medium.datadriveninvestor.com/types-of-linear-regression-89f3bef3a0c7</a:t>
            </a:r>
            <a:endParaRPr sz="12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5"/>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Explaining OLS</a:t>
            </a:r>
            <a:endParaRPr/>
          </a:p>
        </p:txBody>
      </p:sp>
      <p:sp>
        <p:nvSpPr>
          <p:cNvPr id="211" name="Google Shape;211;p35"/>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2" name="Google Shape;212;p35"/>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
        <p:nvSpPr>
          <p:cNvPr id="213" name="Google Shape;213;p35"/>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Explaining the method that produces the best-fit line on the data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Ordinary Least Squares (OLS)?</a:t>
            </a:r>
            <a:endParaRPr/>
          </a:p>
        </p:txBody>
      </p:sp>
      <p:sp>
        <p:nvSpPr>
          <p:cNvPr id="219" name="Google Shape;219;p36"/>
          <p:cNvSpPr txBox="1"/>
          <p:nvPr/>
        </p:nvSpPr>
        <p:spPr>
          <a:xfrm>
            <a:off x="910925" y="1299050"/>
            <a:ext cx="4563900" cy="2986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OLS is the statistical method that produces the one straight best-fit line that minimizes the total squared error </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Light"/>
              <a:buChar char="➢"/>
            </a:pPr>
            <a:r>
              <a:rPr lang="en">
                <a:solidFill>
                  <a:schemeClr val="dk1"/>
                </a:solidFill>
                <a:latin typeface="Roboto Condensed"/>
                <a:ea typeface="Roboto Condensed"/>
                <a:cs typeface="Roboto Condensed"/>
                <a:sym typeface="Roboto Condensed"/>
              </a:rPr>
              <a:t>A method to fit a best-fit line to our data</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Light"/>
              <a:buChar char="➢"/>
            </a:pPr>
            <a:r>
              <a:rPr lang="en">
                <a:solidFill>
                  <a:schemeClr val="dk1"/>
                </a:solidFill>
                <a:latin typeface="Roboto Condensed"/>
                <a:ea typeface="Roboto Condensed"/>
                <a:cs typeface="Roboto Condensed"/>
                <a:sym typeface="Roboto Condensed"/>
              </a:rPr>
              <a:t>Goal: Calculating a line that minimizes the distances between predicted and observed values (loss)</a:t>
            </a:r>
            <a:endParaRPr>
              <a:solidFill>
                <a:schemeClr val="dk1"/>
              </a:solidFill>
              <a:latin typeface="Roboto Condensed Light"/>
              <a:ea typeface="Roboto Condensed Light"/>
              <a:cs typeface="Roboto Condensed Light"/>
              <a:sym typeface="Roboto Condensed Light"/>
            </a:endParaRPr>
          </a:p>
          <a:p>
            <a:pPr marL="91440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a:p>
            <a:pPr marL="457200" lvl="0"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OLS regression is fitted by minimizing the sum of squares of the residuals</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Residual = observed - predicted</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We square because some data points are below and above the line</a:t>
            </a:r>
            <a:endParaRPr>
              <a:solidFill>
                <a:schemeClr val="dk1"/>
              </a:solidFill>
              <a:latin typeface="Roboto Condensed"/>
              <a:ea typeface="Roboto Condensed"/>
              <a:cs typeface="Roboto Condensed"/>
              <a:sym typeface="Roboto Condensed"/>
            </a:endParaRPr>
          </a:p>
        </p:txBody>
      </p:sp>
      <p:pic>
        <p:nvPicPr>
          <p:cNvPr id="220" name="Google Shape;220;p36"/>
          <p:cNvPicPr preferRelativeResize="0"/>
          <p:nvPr/>
        </p:nvPicPr>
        <p:blipFill>
          <a:blip r:embed="rId3">
            <a:alphaModFix/>
          </a:blip>
          <a:stretch>
            <a:fillRect/>
          </a:stretch>
        </p:blipFill>
        <p:spPr>
          <a:xfrm>
            <a:off x="5548450" y="958625"/>
            <a:ext cx="3487340" cy="1631050"/>
          </a:xfrm>
          <a:prstGeom prst="rect">
            <a:avLst/>
          </a:prstGeom>
          <a:noFill/>
          <a:ln>
            <a:noFill/>
          </a:ln>
        </p:spPr>
      </p:pic>
      <p:pic>
        <p:nvPicPr>
          <p:cNvPr id="221" name="Google Shape;221;p36"/>
          <p:cNvPicPr preferRelativeResize="0"/>
          <p:nvPr/>
        </p:nvPicPr>
        <p:blipFill>
          <a:blip r:embed="rId4">
            <a:alphaModFix/>
          </a:blip>
          <a:stretch>
            <a:fillRect/>
          </a:stretch>
        </p:blipFill>
        <p:spPr>
          <a:xfrm>
            <a:off x="6028788" y="2902850"/>
            <a:ext cx="2526675" cy="1964725"/>
          </a:xfrm>
          <a:prstGeom prst="rect">
            <a:avLst/>
          </a:prstGeom>
          <a:noFill/>
          <a:ln>
            <a:noFill/>
          </a:ln>
        </p:spPr>
      </p:pic>
      <p:sp>
        <p:nvSpPr>
          <p:cNvPr id="222" name="Google Shape;222;p36"/>
          <p:cNvSpPr txBox="1"/>
          <p:nvPr/>
        </p:nvSpPr>
        <p:spPr>
          <a:xfrm>
            <a:off x="6424950" y="2589675"/>
            <a:ext cx="1726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Roboto Condensed Light"/>
                <a:ea typeface="Roboto Condensed Light"/>
                <a:cs typeface="Roboto Condensed Light"/>
                <a:sym typeface="Roboto Condensed Light"/>
                <a:hlinkClick r:id="rId5"/>
              </a:rPr>
              <a:t>towardsdatascience.com</a:t>
            </a:r>
            <a:endParaRPr sz="1200">
              <a:solidFill>
                <a:schemeClr val="dk1"/>
              </a:solidFill>
              <a:latin typeface="Roboto Condensed Light"/>
              <a:ea typeface="Roboto Condensed Light"/>
              <a:cs typeface="Roboto Condensed Light"/>
              <a:sym typeface="Roboto Condensed Light"/>
            </a:endParaRPr>
          </a:p>
        </p:txBody>
      </p:sp>
      <p:sp>
        <p:nvSpPr>
          <p:cNvPr id="223" name="Google Shape;223;p36"/>
          <p:cNvSpPr txBox="1"/>
          <p:nvPr/>
        </p:nvSpPr>
        <p:spPr>
          <a:xfrm>
            <a:off x="5010025" y="4812250"/>
            <a:ext cx="4218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Roboto Condensed Light"/>
                <a:ea typeface="Roboto Condensed Light"/>
                <a:cs typeface="Roboto Condensed Light"/>
                <a:sym typeface="Roboto Condensed Light"/>
                <a:hlinkClick r:id="rId6"/>
              </a:rPr>
              <a:t>https://www.obieetips.com/2019/02/v-behaviorurldefaultvmlo.html</a:t>
            </a:r>
            <a:endParaRPr sz="12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ctrTitle"/>
          </p:nvPr>
        </p:nvSpPr>
        <p:spPr>
          <a:xfrm>
            <a:off x="2638350" y="116434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2400"/>
              <a:t>Optional Video To Better Understand Some of the Math Behind OLS</a:t>
            </a:r>
            <a:endParaRPr sz="2400"/>
          </a:p>
          <a:p>
            <a:pPr marL="0" lvl="0" indent="0" algn="ctr" rtl="0">
              <a:spcBef>
                <a:spcPts val="0"/>
              </a:spcBef>
              <a:spcAft>
                <a:spcPts val="0"/>
              </a:spcAft>
              <a:buNone/>
            </a:pPr>
            <a:endParaRPr b="0"/>
          </a:p>
        </p:txBody>
      </p:sp>
      <p:sp>
        <p:nvSpPr>
          <p:cNvPr id="229" name="Google Shape;229;p37"/>
          <p:cNvSpPr txBox="1">
            <a:spLocks noGrp="1"/>
          </p:cNvSpPr>
          <p:nvPr>
            <p:ph type="subTitle" idx="1"/>
          </p:nvPr>
        </p:nvSpPr>
        <p:spPr>
          <a:xfrm>
            <a:off x="2459550" y="2595575"/>
            <a:ext cx="42249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sz="1400" u="sng">
                <a:latin typeface="Arial"/>
                <a:ea typeface="Arial"/>
                <a:cs typeface="Arial"/>
                <a:sym typeface="Arial"/>
                <a:hlinkClick r:id="rId3"/>
              </a:rPr>
              <a:t>https://www.youtube.com/watch?v=szXbuO3bVRk</a:t>
            </a:r>
            <a:endParaRPr sz="1400">
              <a:latin typeface="Arial"/>
              <a:ea typeface="Arial"/>
              <a:cs typeface="Arial"/>
              <a:sym typeface="Arial"/>
            </a:endParaRPr>
          </a:p>
          <a:p>
            <a:pPr marL="0" lvl="0" indent="0" algn="ctr" rtl="0">
              <a:spcBef>
                <a:spcPts val="0"/>
              </a:spcBef>
              <a:spcAft>
                <a:spcPts val="0"/>
              </a:spcAft>
              <a:buNone/>
            </a:pPr>
            <a:endParaRPr/>
          </a:p>
        </p:txBody>
      </p:sp>
      <p:cxnSp>
        <p:nvCxnSpPr>
          <p:cNvPr id="230" name="Google Shape;230;p37"/>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231" name="Google Shape;231;p37"/>
          <p:cNvCxnSpPr/>
          <p:nvPr/>
        </p:nvCxnSpPr>
        <p:spPr>
          <a:xfrm>
            <a:off x="0" y="3568175"/>
            <a:ext cx="45744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Advantages of OLS Regression</a:t>
            </a:r>
            <a:endParaRPr/>
          </a:p>
        </p:txBody>
      </p:sp>
      <p:sp>
        <p:nvSpPr>
          <p:cNvPr id="237" name="Google Shape;237;p38"/>
          <p:cNvSpPr txBox="1"/>
          <p:nvPr/>
        </p:nvSpPr>
        <p:spPr>
          <a:xfrm>
            <a:off x="2438325" y="910925"/>
            <a:ext cx="38001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Good to use for inherent linear relationship between independent and dependent variables</a:t>
            </a:r>
            <a:endParaRPr>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a:solidFill>
                <a:schemeClr val="dk1"/>
              </a:solidFill>
              <a:latin typeface="Roboto Condensed"/>
              <a:ea typeface="Roboto Condensed"/>
              <a:cs typeface="Roboto Condensed"/>
              <a:sym typeface="Roboto Condensed"/>
            </a:endParaRPr>
          </a:p>
          <a:p>
            <a:pPr marL="457200" lvl="0"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Simple implement and interpret</a:t>
            </a:r>
            <a:endParaRPr>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a:solidFill>
                <a:schemeClr val="dk1"/>
              </a:solidFill>
              <a:latin typeface="Roboto Condensed"/>
              <a:ea typeface="Roboto Condensed"/>
              <a:cs typeface="Roboto Condensed"/>
              <a:sym typeface="Roboto Condensed"/>
            </a:endParaRPr>
          </a:p>
          <a:p>
            <a:pPr marL="457200" lvl="0"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Good results can be obtained with relatively small datasets</a:t>
            </a:r>
            <a:endParaRPr>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pic>
        <p:nvPicPr>
          <p:cNvPr id="238" name="Google Shape;238;p38"/>
          <p:cNvPicPr preferRelativeResize="0"/>
          <p:nvPr/>
        </p:nvPicPr>
        <p:blipFill>
          <a:blip r:embed="rId3">
            <a:alphaModFix/>
          </a:blip>
          <a:stretch>
            <a:fillRect/>
          </a:stretch>
        </p:blipFill>
        <p:spPr>
          <a:xfrm>
            <a:off x="3445475" y="3094750"/>
            <a:ext cx="3059775" cy="1588725"/>
          </a:xfrm>
          <a:prstGeom prst="rect">
            <a:avLst/>
          </a:prstGeom>
          <a:noFill/>
          <a:ln>
            <a:noFill/>
          </a:ln>
        </p:spPr>
      </p:pic>
      <p:sp>
        <p:nvSpPr>
          <p:cNvPr id="239" name="Google Shape;239;p38"/>
          <p:cNvSpPr txBox="1"/>
          <p:nvPr/>
        </p:nvSpPr>
        <p:spPr>
          <a:xfrm>
            <a:off x="2358175" y="4743300"/>
            <a:ext cx="6264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Roboto Condensed Light"/>
                <a:ea typeface="Roboto Condensed Light"/>
                <a:cs typeface="Roboto Condensed Light"/>
                <a:sym typeface="Roboto Condensed Light"/>
                <a:hlinkClick r:id="rId4"/>
              </a:rPr>
              <a:t>https://www.itprotoday.com/cloud-computing/virtual-machine-advantages-4-reasons-keep-loving-vms</a:t>
            </a:r>
            <a:endParaRPr sz="1200">
              <a:latin typeface="Roboto Condensed Light"/>
              <a:ea typeface="Roboto Condensed Light"/>
              <a:cs typeface="Roboto Condensed Light"/>
              <a:sym typeface="Roboto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Limits and Disadvantages of OLS Regression</a:t>
            </a:r>
            <a:endParaRPr/>
          </a:p>
        </p:txBody>
      </p:sp>
      <p:sp>
        <p:nvSpPr>
          <p:cNvPr id="245" name="Google Shape;245;p39"/>
          <p:cNvSpPr txBox="1"/>
          <p:nvPr/>
        </p:nvSpPr>
        <p:spPr>
          <a:xfrm>
            <a:off x="1683825" y="3422875"/>
            <a:ext cx="5299800" cy="61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246" name="Google Shape;246;p39"/>
          <p:cNvSpPr txBox="1"/>
          <p:nvPr/>
        </p:nvSpPr>
        <p:spPr>
          <a:xfrm>
            <a:off x="2392325" y="1352575"/>
            <a:ext cx="3330900" cy="2878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Limited to linear relationships → oversimplification </a:t>
            </a:r>
            <a:endParaRPr>
              <a:solidFill>
                <a:schemeClr val="dk1"/>
              </a:solidFill>
              <a:latin typeface="Roboto Condensed"/>
              <a:ea typeface="Roboto Condensed"/>
              <a:cs typeface="Roboto Condensed"/>
              <a:sym typeface="Roboto Condensed"/>
            </a:endParaRPr>
          </a:p>
          <a:p>
            <a:pPr marL="457200" lvl="0" indent="0" algn="l" rtl="0">
              <a:lnSpc>
                <a:spcPct val="115000"/>
              </a:lnSpc>
              <a:spcBef>
                <a:spcPts val="0"/>
              </a:spcBef>
              <a:spcAft>
                <a:spcPts val="0"/>
              </a:spcAft>
              <a:buNone/>
            </a:pPr>
            <a:endParaRPr>
              <a:solidFill>
                <a:schemeClr val="dk1"/>
              </a:solidFill>
              <a:latin typeface="Roboto Condensed"/>
              <a:ea typeface="Roboto Condensed"/>
              <a:cs typeface="Roboto Condensed"/>
              <a:sym typeface="Roboto Condensed"/>
            </a:endParaRPr>
          </a:p>
          <a:p>
            <a:pPr marL="457200" lvl="0" indent="-317500" algn="l" rtl="0">
              <a:lnSpc>
                <a:spcPct val="115000"/>
              </a:lnSpc>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Very sensitive to outliers </a:t>
            </a:r>
            <a:endParaRPr>
              <a:solidFill>
                <a:schemeClr val="dk1"/>
              </a:solidFill>
              <a:latin typeface="Roboto Condensed"/>
              <a:ea typeface="Roboto Condensed"/>
              <a:cs typeface="Roboto Condensed"/>
              <a:sym typeface="Roboto Condensed"/>
            </a:endParaRPr>
          </a:p>
          <a:p>
            <a:pPr marL="457200" lvl="0" indent="0" algn="l" rtl="0">
              <a:lnSpc>
                <a:spcPct val="115000"/>
              </a:lnSpc>
              <a:spcBef>
                <a:spcPts val="0"/>
              </a:spcBef>
              <a:spcAft>
                <a:spcPts val="0"/>
              </a:spcAft>
              <a:buNone/>
            </a:pPr>
            <a:endParaRPr>
              <a:solidFill>
                <a:schemeClr val="dk1"/>
              </a:solidFill>
              <a:latin typeface="Roboto Condensed"/>
              <a:ea typeface="Roboto Condensed"/>
              <a:cs typeface="Roboto Condensed"/>
              <a:sym typeface="Roboto Condensed"/>
            </a:endParaRPr>
          </a:p>
          <a:p>
            <a:pPr marL="457200" lvl="0" indent="-317500" algn="l" rtl="0">
              <a:lnSpc>
                <a:spcPct val="115000"/>
              </a:lnSpc>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Only looks at the relationship between mean of the dependent variables and the independent variables</a:t>
            </a:r>
            <a:endParaRPr>
              <a:solidFill>
                <a:schemeClr val="dk1"/>
              </a:solidFill>
              <a:latin typeface="Roboto Condensed"/>
              <a:ea typeface="Roboto Condensed"/>
              <a:cs typeface="Roboto Condensed"/>
              <a:sym typeface="Roboto Condensed"/>
            </a:endParaRPr>
          </a:p>
          <a:p>
            <a:pPr marL="457200" lvl="0" indent="0" algn="l" rtl="0">
              <a:lnSpc>
                <a:spcPct val="115000"/>
              </a:lnSpc>
              <a:spcBef>
                <a:spcPts val="0"/>
              </a:spcBef>
              <a:spcAft>
                <a:spcPts val="0"/>
              </a:spcAft>
              <a:buNone/>
            </a:pPr>
            <a:endParaRPr>
              <a:solidFill>
                <a:schemeClr val="dk1"/>
              </a:solidFill>
              <a:latin typeface="Roboto Condensed"/>
              <a:ea typeface="Roboto Condensed"/>
              <a:cs typeface="Roboto Condensed"/>
              <a:sym typeface="Roboto Condensed"/>
            </a:endParaRPr>
          </a:p>
          <a:p>
            <a:pPr marL="457200" lvl="0" indent="-317500" algn="l" rtl="0">
              <a:lnSpc>
                <a:spcPct val="115000"/>
              </a:lnSpc>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Multicollinearity (redundancy) between x-variables </a:t>
            </a:r>
            <a:endParaRPr>
              <a:solidFill>
                <a:schemeClr val="dk1"/>
              </a:solidFill>
              <a:latin typeface="Roboto Condensed"/>
              <a:ea typeface="Roboto Condensed"/>
              <a:cs typeface="Roboto Condensed"/>
              <a:sym typeface="Roboto Condensed"/>
            </a:endParaRPr>
          </a:p>
        </p:txBody>
      </p:sp>
      <p:pic>
        <p:nvPicPr>
          <p:cNvPr id="247" name="Google Shape;247;p39"/>
          <p:cNvPicPr preferRelativeResize="0"/>
          <p:nvPr/>
        </p:nvPicPr>
        <p:blipFill>
          <a:blip r:embed="rId3">
            <a:alphaModFix/>
          </a:blip>
          <a:stretch>
            <a:fillRect/>
          </a:stretch>
        </p:blipFill>
        <p:spPr>
          <a:xfrm>
            <a:off x="6168374" y="2723300"/>
            <a:ext cx="2235275" cy="2017425"/>
          </a:xfrm>
          <a:prstGeom prst="rect">
            <a:avLst/>
          </a:prstGeom>
          <a:noFill/>
          <a:ln>
            <a:noFill/>
          </a:ln>
        </p:spPr>
      </p:pic>
      <p:sp>
        <p:nvSpPr>
          <p:cNvPr id="248" name="Google Shape;248;p39"/>
          <p:cNvSpPr txBox="1"/>
          <p:nvPr/>
        </p:nvSpPr>
        <p:spPr>
          <a:xfrm>
            <a:off x="6628715" y="4740725"/>
            <a:ext cx="1314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Roboto Condensed Light"/>
                <a:ea typeface="Roboto Condensed Light"/>
                <a:cs typeface="Roboto Condensed Light"/>
                <a:sym typeface="Roboto Condensed Light"/>
                <a:hlinkClick r:id="rId4"/>
              </a:rPr>
              <a:t>ipwatchdog.com</a:t>
            </a:r>
            <a:endParaRPr sz="12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0"/>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Implementation</a:t>
            </a:r>
            <a:endParaRPr/>
          </a:p>
        </p:txBody>
      </p:sp>
      <p:sp>
        <p:nvSpPr>
          <p:cNvPr id="254" name="Google Shape;254;p40"/>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55" name="Google Shape;255;p40"/>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256" name="Google Shape;256;p40"/>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Walkthrough of Linear Regression with Python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Implementation</a:t>
            </a:r>
            <a:endParaRPr/>
          </a:p>
        </p:txBody>
      </p:sp>
      <p:sp>
        <p:nvSpPr>
          <p:cNvPr id="262" name="Google Shape;262;p41"/>
          <p:cNvSpPr txBox="1"/>
          <p:nvPr/>
        </p:nvSpPr>
        <p:spPr>
          <a:xfrm>
            <a:off x="2153100" y="1076550"/>
            <a:ext cx="43707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Using the Boston house prices dataset from Scikit Learn, let’s now walk through the implementation for the linear regression model</a:t>
            </a:r>
            <a:endParaRPr>
              <a:solidFill>
                <a:schemeClr val="dk1"/>
              </a:solidFill>
              <a:latin typeface="Roboto Condensed Light"/>
              <a:ea typeface="Roboto Condensed Light"/>
              <a:cs typeface="Roboto Condensed Light"/>
              <a:sym typeface="Roboto Condensed Light"/>
            </a:endParaRPr>
          </a:p>
          <a:p>
            <a:pPr marL="45720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a:p>
            <a:pPr marL="457200" lvl="0" indent="-317500" algn="l" rtl="0">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Information and documentation for the dataset can be found from this link: </a:t>
            </a:r>
            <a:r>
              <a:rPr lang="en" u="sng">
                <a:solidFill>
                  <a:schemeClr val="hlink"/>
                </a:solidFill>
                <a:latin typeface="Roboto Condensed Light"/>
                <a:ea typeface="Roboto Condensed Light"/>
                <a:cs typeface="Roboto Condensed Light"/>
                <a:sym typeface="Roboto Condensed Light"/>
                <a:hlinkClick r:id="rId3"/>
              </a:rPr>
              <a:t>https://scikit-learn.org/stable/modules/generated/sklearn.datasets.load_boston.html#sklearn.datasets.load_boston</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3FA3B-F4E5-8396-6462-F7E5CD7C8F03}"/>
              </a:ext>
            </a:extLst>
          </p:cNvPr>
          <p:cNvSpPr>
            <a:spLocks noGrp="1"/>
          </p:cNvSpPr>
          <p:nvPr>
            <p:ph type="ctrTitle"/>
          </p:nvPr>
        </p:nvSpPr>
        <p:spPr/>
        <p:txBody>
          <a:bodyPr/>
          <a:lstStyle/>
          <a:p>
            <a:r>
              <a:rPr lang="en" dirty="0"/>
              <a:t>THANKS</a:t>
            </a:r>
            <a:endParaRPr lang="de-DE" dirty="0"/>
          </a:p>
        </p:txBody>
      </p:sp>
      <p:sp>
        <p:nvSpPr>
          <p:cNvPr id="3" name="Title 2">
            <a:extLst>
              <a:ext uri="{FF2B5EF4-FFF2-40B4-BE49-F238E27FC236}">
                <a16:creationId xmlns:a16="http://schemas.microsoft.com/office/drawing/2014/main" id="{B7A850D4-1163-D5C8-29C0-B3D1B5CCEBF8}"/>
              </a:ext>
            </a:extLst>
          </p:cNvPr>
          <p:cNvSpPr>
            <a:spLocks noGrp="1"/>
          </p:cNvSpPr>
          <p:nvPr>
            <p:ph type="title" idx="2"/>
          </p:nvPr>
        </p:nvSpPr>
        <p:spPr/>
        <p:txBody>
          <a:bodyPr/>
          <a:lstStyle/>
          <a:p>
            <a:endParaRPr lang="de-DE" dirty="0"/>
          </a:p>
        </p:txBody>
      </p:sp>
      <p:sp>
        <p:nvSpPr>
          <p:cNvPr id="4" name="Subtitle 3">
            <a:extLst>
              <a:ext uri="{FF2B5EF4-FFF2-40B4-BE49-F238E27FC236}">
                <a16:creationId xmlns:a16="http://schemas.microsoft.com/office/drawing/2014/main" id="{9F4FCFF1-220C-D65B-3064-B73FD6FCD374}"/>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385023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ctrTitle"/>
          </p:nvPr>
        </p:nvSpPr>
        <p:spPr>
          <a:xfrm>
            <a:off x="1645200" y="352850"/>
            <a:ext cx="5853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Course Overview:</a:t>
            </a:r>
            <a:endParaRPr dirty="0"/>
          </a:p>
        </p:txBody>
      </p:sp>
      <p:sp>
        <p:nvSpPr>
          <p:cNvPr id="231" name="Google Shape;231;p39"/>
          <p:cNvSpPr/>
          <p:nvPr/>
        </p:nvSpPr>
        <p:spPr>
          <a:xfrm>
            <a:off x="662850" y="1299050"/>
            <a:ext cx="15618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1.1 - Python Review</a:t>
            </a:r>
            <a:endParaRPr sz="1200" dirty="0">
              <a:solidFill>
                <a:schemeClr val="accent1"/>
              </a:solidFill>
              <a:latin typeface="Exo 2"/>
              <a:sym typeface="Exo 2"/>
            </a:endParaRPr>
          </a:p>
        </p:txBody>
      </p:sp>
      <p:sp>
        <p:nvSpPr>
          <p:cNvPr id="232" name="Google Shape;232;p39"/>
          <p:cNvSpPr/>
          <p:nvPr/>
        </p:nvSpPr>
        <p:spPr>
          <a:xfrm>
            <a:off x="2684776" y="1309150"/>
            <a:ext cx="15618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accent1"/>
                </a:solidFill>
                <a:latin typeface="Exo 2"/>
              </a:rPr>
              <a:t>1.2 - Numpy</a:t>
            </a:r>
            <a:endParaRPr sz="1200" dirty="0">
              <a:solidFill>
                <a:schemeClr val="accent1"/>
              </a:solidFill>
              <a:latin typeface="Exo 2"/>
            </a:endParaRPr>
          </a:p>
        </p:txBody>
      </p:sp>
      <p:cxnSp>
        <p:nvCxnSpPr>
          <p:cNvPr id="233" name="Google Shape;233;p39"/>
          <p:cNvCxnSpPr>
            <a:stCxn id="231" idx="3"/>
            <a:endCxn id="232" idx="1"/>
          </p:cNvCxnSpPr>
          <p:nvPr/>
        </p:nvCxnSpPr>
        <p:spPr>
          <a:xfrm>
            <a:off x="2224650" y="1697300"/>
            <a:ext cx="4602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39"/>
          <p:cNvSpPr/>
          <p:nvPr/>
        </p:nvSpPr>
        <p:spPr>
          <a:xfrm>
            <a:off x="4681975" y="1298950"/>
            <a:ext cx="15618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1.3 - Pandas</a:t>
            </a:r>
            <a:endParaRPr sz="1200" dirty="0">
              <a:solidFill>
                <a:schemeClr val="accent1"/>
              </a:solidFill>
              <a:latin typeface="Exo 2"/>
              <a:sym typeface="Exo 2"/>
            </a:endParaRPr>
          </a:p>
        </p:txBody>
      </p:sp>
      <p:sp>
        <p:nvSpPr>
          <p:cNvPr id="235" name="Google Shape;235;p39"/>
          <p:cNvSpPr/>
          <p:nvPr/>
        </p:nvSpPr>
        <p:spPr>
          <a:xfrm>
            <a:off x="6679176" y="1309250"/>
            <a:ext cx="15618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rPr>
              <a:t>1.4 - Seaborn</a:t>
            </a:r>
            <a:endParaRPr sz="1200" dirty="0">
              <a:solidFill>
                <a:schemeClr val="accent1"/>
              </a:solidFill>
              <a:latin typeface="Exo 2"/>
            </a:endParaRPr>
          </a:p>
        </p:txBody>
      </p:sp>
      <p:cxnSp>
        <p:nvCxnSpPr>
          <p:cNvPr id="236" name="Google Shape;236;p39"/>
          <p:cNvCxnSpPr>
            <a:stCxn id="234" idx="3"/>
            <a:endCxn id="235" idx="1"/>
          </p:cNvCxnSpPr>
          <p:nvPr/>
        </p:nvCxnSpPr>
        <p:spPr>
          <a:xfrm>
            <a:off x="6243775" y="1697200"/>
            <a:ext cx="435300" cy="0"/>
          </a:xfrm>
          <a:prstGeom prst="straightConnector1">
            <a:avLst/>
          </a:prstGeom>
          <a:noFill/>
          <a:ln w="28575" cap="flat" cmpd="sng">
            <a:solidFill>
              <a:schemeClr val="dk2"/>
            </a:solidFill>
            <a:prstDash val="solid"/>
            <a:round/>
            <a:headEnd type="none" w="med" len="med"/>
            <a:tailEnd type="triangle" w="med" len="med"/>
          </a:ln>
        </p:spPr>
      </p:cxnSp>
      <p:cxnSp>
        <p:nvCxnSpPr>
          <p:cNvPr id="237" name="Google Shape;237;p39"/>
          <p:cNvCxnSpPr/>
          <p:nvPr/>
        </p:nvCxnSpPr>
        <p:spPr>
          <a:xfrm>
            <a:off x="4234250" y="1697300"/>
            <a:ext cx="435300" cy="0"/>
          </a:xfrm>
          <a:prstGeom prst="straightConnector1">
            <a:avLst/>
          </a:prstGeom>
          <a:noFill/>
          <a:ln w="28575" cap="flat" cmpd="sng">
            <a:solidFill>
              <a:schemeClr val="dk2"/>
            </a:solidFill>
            <a:prstDash val="solid"/>
            <a:round/>
            <a:headEnd type="none" w="med" len="med"/>
            <a:tailEnd type="triangle" w="med" len="med"/>
          </a:ln>
        </p:spPr>
      </p:cxnSp>
      <p:sp>
        <p:nvSpPr>
          <p:cNvPr id="238" name="Google Shape;238;p39"/>
          <p:cNvSpPr/>
          <p:nvPr/>
        </p:nvSpPr>
        <p:spPr>
          <a:xfrm>
            <a:off x="662850" y="2388075"/>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2.1 - ML Intro</a:t>
            </a:r>
            <a:endParaRPr sz="1200" dirty="0">
              <a:solidFill>
                <a:schemeClr val="accent1"/>
              </a:solidFill>
              <a:latin typeface="Exo 2"/>
              <a:sym typeface="Exo 2"/>
            </a:endParaRPr>
          </a:p>
        </p:txBody>
      </p:sp>
      <p:sp>
        <p:nvSpPr>
          <p:cNvPr id="239" name="Google Shape;239;p39"/>
          <p:cNvSpPr/>
          <p:nvPr/>
        </p:nvSpPr>
        <p:spPr>
          <a:xfrm>
            <a:off x="1985500" y="2398175"/>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rPr>
              <a:t>2.2 - Linear Regression</a:t>
            </a:r>
            <a:endParaRPr sz="1100" dirty="0">
              <a:solidFill>
                <a:schemeClr val="accent1"/>
              </a:solidFill>
              <a:latin typeface="Exo 2"/>
            </a:endParaRPr>
          </a:p>
        </p:txBody>
      </p:sp>
      <p:cxnSp>
        <p:nvCxnSpPr>
          <p:cNvPr id="240" name="Google Shape;240;p39"/>
          <p:cNvCxnSpPr>
            <a:stCxn id="238" idx="3"/>
            <a:endCxn id="239" idx="1"/>
          </p:cNvCxnSpPr>
          <p:nvPr/>
        </p:nvCxnSpPr>
        <p:spPr>
          <a:xfrm>
            <a:off x="1684350" y="2786325"/>
            <a:ext cx="301200" cy="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39"/>
          <p:cNvSpPr/>
          <p:nvPr/>
        </p:nvSpPr>
        <p:spPr>
          <a:xfrm>
            <a:off x="3287163" y="2387975"/>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ea typeface="Exo 2"/>
                <a:cs typeface="Exo 2"/>
                <a:sym typeface="Exo 2"/>
              </a:rPr>
              <a:t>2.3 - Logistic Regression</a:t>
            </a:r>
            <a:endParaRPr sz="1100" dirty="0">
              <a:solidFill>
                <a:schemeClr val="accent1"/>
              </a:solidFill>
              <a:latin typeface="Exo 2"/>
              <a:ea typeface="Exo 2"/>
              <a:cs typeface="Exo 2"/>
              <a:sym typeface="Exo 2"/>
            </a:endParaRPr>
          </a:p>
        </p:txBody>
      </p:sp>
      <p:sp>
        <p:nvSpPr>
          <p:cNvPr id="242" name="Google Shape;242;p39"/>
          <p:cNvSpPr/>
          <p:nvPr/>
        </p:nvSpPr>
        <p:spPr>
          <a:xfrm>
            <a:off x="4593637" y="2398275"/>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 sz="1100" dirty="0">
                <a:solidFill>
                  <a:schemeClr val="accent1"/>
                </a:solidFill>
                <a:latin typeface="Exo 2"/>
              </a:rPr>
              <a:t>2.4 -</a:t>
            </a:r>
            <a:r>
              <a:rPr lang="de-DE" sz="1100" dirty="0" err="1">
                <a:solidFill>
                  <a:schemeClr val="accent1"/>
                </a:solidFill>
                <a:latin typeface="Exo 2"/>
              </a:rPr>
              <a:t>Naïve</a:t>
            </a:r>
            <a:r>
              <a:rPr lang="de-DE" sz="1100" dirty="0">
                <a:solidFill>
                  <a:schemeClr val="accent1"/>
                </a:solidFill>
                <a:latin typeface="Exo 2"/>
              </a:rPr>
              <a:t> Bayes </a:t>
            </a:r>
            <a:r>
              <a:rPr lang="de-DE" sz="1100" dirty="0" err="1">
                <a:solidFill>
                  <a:schemeClr val="accent1"/>
                </a:solidFill>
                <a:latin typeface="Exo 2"/>
              </a:rPr>
              <a:t>Classifier</a:t>
            </a:r>
            <a:endParaRPr sz="1100" dirty="0">
              <a:solidFill>
                <a:schemeClr val="accent1"/>
              </a:solidFill>
              <a:latin typeface="Exo 2"/>
            </a:endParaRPr>
          </a:p>
        </p:txBody>
      </p:sp>
      <p:cxnSp>
        <p:nvCxnSpPr>
          <p:cNvPr id="243" name="Google Shape;243;p39"/>
          <p:cNvCxnSpPr>
            <a:stCxn id="241" idx="3"/>
            <a:endCxn id="242" idx="1"/>
          </p:cNvCxnSpPr>
          <p:nvPr/>
        </p:nvCxnSpPr>
        <p:spPr>
          <a:xfrm>
            <a:off x="4308663" y="2786225"/>
            <a:ext cx="284974" cy="100"/>
          </a:xfrm>
          <a:prstGeom prst="straightConnector1">
            <a:avLst/>
          </a:prstGeom>
          <a:noFill/>
          <a:ln w="28575" cap="flat" cmpd="sng">
            <a:solidFill>
              <a:schemeClr val="dk2"/>
            </a:solidFill>
            <a:prstDash val="solid"/>
            <a:round/>
            <a:headEnd type="none" w="med" len="med"/>
            <a:tailEnd type="triangle" w="med" len="med"/>
          </a:ln>
        </p:spPr>
      </p:cxnSp>
      <p:cxnSp>
        <p:nvCxnSpPr>
          <p:cNvPr id="244" name="Google Shape;244;p39"/>
          <p:cNvCxnSpPr/>
          <p:nvPr/>
        </p:nvCxnSpPr>
        <p:spPr>
          <a:xfrm>
            <a:off x="2999078" y="2786325"/>
            <a:ext cx="284700" cy="0"/>
          </a:xfrm>
          <a:prstGeom prst="straightConnector1">
            <a:avLst/>
          </a:prstGeom>
          <a:noFill/>
          <a:ln w="28575" cap="flat" cmpd="sng">
            <a:solidFill>
              <a:schemeClr val="dk2"/>
            </a:solidFill>
            <a:prstDash val="solid"/>
            <a:round/>
            <a:headEnd type="none" w="med" len="med"/>
            <a:tailEnd type="triangle" w="med" len="med"/>
          </a:ln>
        </p:spPr>
      </p:cxnSp>
      <p:sp>
        <p:nvSpPr>
          <p:cNvPr id="245" name="Google Shape;245;p39"/>
          <p:cNvSpPr/>
          <p:nvPr/>
        </p:nvSpPr>
        <p:spPr>
          <a:xfrm>
            <a:off x="7211180" y="2367574"/>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sym typeface="Exo 2"/>
              </a:rPr>
              <a:t>2.6 - Decision Trees</a:t>
            </a:r>
            <a:endParaRPr sz="1100" dirty="0">
              <a:solidFill>
                <a:schemeClr val="accent1"/>
              </a:solidFill>
              <a:latin typeface="Exo 2"/>
              <a:sym typeface="Exo 2"/>
            </a:endParaRPr>
          </a:p>
        </p:txBody>
      </p:sp>
      <p:cxnSp>
        <p:nvCxnSpPr>
          <p:cNvPr id="247" name="Google Shape;247;p39"/>
          <p:cNvCxnSpPr>
            <a:cxnSpLocks/>
          </p:cNvCxnSpPr>
          <p:nvPr/>
        </p:nvCxnSpPr>
        <p:spPr>
          <a:xfrm>
            <a:off x="6926180" y="2770549"/>
            <a:ext cx="285000" cy="0"/>
          </a:xfrm>
          <a:prstGeom prst="straightConnector1">
            <a:avLst/>
          </a:prstGeom>
          <a:noFill/>
          <a:ln w="28575" cap="flat" cmpd="sng">
            <a:solidFill>
              <a:schemeClr val="dk2"/>
            </a:solidFill>
            <a:prstDash val="solid"/>
            <a:round/>
            <a:headEnd type="none" w="med" len="med"/>
            <a:tailEnd type="triangle" w="med" len="med"/>
          </a:ln>
        </p:spPr>
      </p:cxnSp>
      <p:cxnSp>
        <p:nvCxnSpPr>
          <p:cNvPr id="248" name="Google Shape;248;p39"/>
          <p:cNvCxnSpPr>
            <a:cxnSpLocks/>
          </p:cNvCxnSpPr>
          <p:nvPr/>
        </p:nvCxnSpPr>
        <p:spPr>
          <a:xfrm>
            <a:off x="5619980" y="2796625"/>
            <a:ext cx="284700" cy="0"/>
          </a:xfrm>
          <a:prstGeom prst="straightConnector1">
            <a:avLst/>
          </a:prstGeom>
          <a:noFill/>
          <a:ln w="28575" cap="flat" cmpd="sng">
            <a:solidFill>
              <a:schemeClr val="dk2"/>
            </a:solidFill>
            <a:prstDash val="solid"/>
            <a:round/>
            <a:headEnd type="none" w="med" len="med"/>
            <a:tailEnd type="triangle" w="med" len="med"/>
          </a:ln>
        </p:spPr>
      </p:cxnSp>
      <p:sp>
        <p:nvSpPr>
          <p:cNvPr id="249" name="Google Shape;249;p39"/>
          <p:cNvSpPr/>
          <p:nvPr/>
        </p:nvSpPr>
        <p:spPr>
          <a:xfrm>
            <a:off x="662875" y="3487200"/>
            <a:ext cx="1462746"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ea typeface="Exo 2"/>
                <a:cs typeface="Exo 2"/>
                <a:sym typeface="Exo 2"/>
              </a:rPr>
              <a:t>3.1 – Ensembling Learning</a:t>
            </a:r>
            <a:endParaRPr sz="1200" dirty="0">
              <a:solidFill>
                <a:schemeClr val="accent1"/>
              </a:solidFill>
              <a:latin typeface="Exo 2"/>
              <a:ea typeface="Exo 2"/>
              <a:cs typeface="Exo 2"/>
              <a:sym typeface="Exo 2"/>
            </a:endParaRPr>
          </a:p>
        </p:txBody>
      </p:sp>
      <p:cxnSp>
        <p:nvCxnSpPr>
          <p:cNvPr id="251" name="Google Shape;251;p39"/>
          <p:cNvCxnSpPr>
            <a:cxnSpLocks/>
            <a:stCxn id="249" idx="3"/>
          </p:cNvCxnSpPr>
          <p:nvPr/>
        </p:nvCxnSpPr>
        <p:spPr>
          <a:xfrm flipV="1">
            <a:off x="2125621" y="3883468"/>
            <a:ext cx="329129" cy="1982"/>
          </a:xfrm>
          <a:prstGeom prst="straightConnector1">
            <a:avLst/>
          </a:prstGeom>
          <a:noFill/>
          <a:ln w="28575" cap="flat" cmpd="sng">
            <a:solidFill>
              <a:schemeClr val="dk2"/>
            </a:solidFill>
            <a:prstDash val="solid"/>
            <a:round/>
            <a:headEnd type="none" w="med" len="med"/>
            <a:tailEnd type="triangle" w="med" len="med"/>
          </a:ln>
        </p:spPr>
      </p:cxnSp>
      <p:sp>
        <p:nvSpPr>
          <p:cNvPr id="252" name="Google Shape;252;p39"/>
          <p:cNvSpPr/>
          <p:nvPr/>
        </p:nvSpPr>
        <p:spPr>
          <a:xfrm>
            <a:off x="3889561" y="3495418"/>
            <a:ext cx="194468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rPr>
              <a:t>4</a:t>
            </a:r>
            <a:r>
              <a:rPr lang="en" sz="1200" dirty="0">
                <a:solidFill>
                  <a:schemeClr val="accent1"/>
                </a:solidFill>
                <a:latin typeface="Exo 2"/>
              </a:rPr>
              <a:t>.* - Natural Language Processing (NLP)</a:t>
            </a:r>
            <a:endParaRPr sz="1200" dirty="0">
              <a:solidFill>
                <a:schemeClr val="accent1"/>
              </a:solidFill>
              <a:latin typeface="Exo 2"/>
            </a:endParaRPr>
          </a:p>
        </p:txBody>
      </p:sp>
      <p:cxnSp>
        <p:nvCxnSpPr>
          <p:cNvPr id="253" name="Google Shape;253;p39"/>
          <p:cNvCxnSpPr>
            <a:cxnSpLocks/>
          </p:cNvCxnSpPr>
          <p:nvPr/>
        </p:nvCxnSpPr>
        <p:spPr>
          <a:xfrm flipV="1">
            <a:off x="3512022" y="3885450"/>
            <a:ext cx="370594" cy="101"/>
          </a:xfrm>
          <a:prstGeom prst="straightConnector1">
            <a:avLst/>
          </a:prstGeom>
          <a:noFill/>
          <a:ln w="28575" cap="flat" cmpd="sng">
            <a:solidFill>
              <a:schemeClr val="dk2"/>
            </a:solidFill>
            <a:prstDash val="solid"/>
            <a:round/>
            <a:headEnd type="none" w="med" len="med"/>
            <a:tailEnd type="triangle" w="med" len="med"/>
          </a:ln>
        </p:spPr>
      </p:cxnSp>
      <p:cxnSp>
        <p:nvCxnSpPr>
          <p:cNvPr id="8" name="Connector: Elbow 7">
            <a:extLst>
              <a:ext uri="{FF2B5EF4-FFF2-40B4-BE49-F238E27FC236}">
                <a16:creationId xmlns:a16="http://schemas.microsoft.com/office/drawing/2014/main" id="{7CE7875C-AF3A-C2C2-F19E-141096FF1EEF}"/>
              </a:ext>
            </a:extLst>
          </p:cNvPr>
          <p:cNvCxnSpPr>
            <a:cxnSpLocks/>
          </p:cNvCxnSpPr>
          <p:nvPr/>
        </p:nvCxnSpPr>
        <p:spPr>
          <a:xfrm rot="5400000">
            <a:off x="4576588" y="302261"/>
            <a:ext cx="302525" cy="6004452"/>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Google Shape;242;p39">
            <a:extLst>
              <a:ext uri="{FF2B5EF4-FFF2-40B4-BE49-F238E27FC236}">
                <a16:creationId xmlns:a16="http://schemas.microsoft.com/office/drawing/2014/main" id="{C367036A-0937-2BA9-B3D7-B66F206EBDE5}"/>
              </a:ext>
            </a:extLst>
          </p:cNvPr>
          <p:cNvSpPr/>
          <p:nvPr/>
        </p:nvSpPr>
        <p:spPr>
          <a:xfrm>
            <a:off x="5899893" y="2387974"/>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indent="0" algn="ctr">
              <a:buFont typeface="Arial"/>
              <a:buNone/>
            </a:pPr>
            <a:r>
              <a:rPr lang="en" sz="1100" dirty="0">
                <a:solidFill>
                  <a:schemeClr val="accent1"/>
                </a:solidFill>
                <a:latin typeface="Exo 2"/>
              </a:rPr>
              <a:t>2.5 - KNN</a:t>
            </a:r>
            <a:endParaRPr sz="1100" dirty="0">
              <a:solidFill>
                <a:schemeClr val="accent1"/>
              </a:solidFill>
              <a:latin typeface="Exo 2"/>
            </a:endParaRPr>
          </a:p>
        </p:txBody>
      </p:sp>
      <p:sp>
        <p:nvSpPr>
          <p:cNvPr id="11" name="Google Shape;246;p39"/>
          <p:cNvSpPr/>
          <p:nvPr/>
        </p:nvSpPr>
        <p:spPr>
          <a:xfrm>
            <a:off x="2484398" y="3497801"/>
            <a:ext cx="1021500" cy="771335"/>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accent1"/>
                </a:solidFill>
                <a:latin typeface="Exo 2"/>
              </a:rPr>
              <a:t>3.2 - Neural Networks</a:t>
            </a:r>
            <a:endParaRPr sz="1200" dirty="0">
              <a:solidFill>
                <a:schemeClr val="accent1"/>
              </a:solidFill>
              <a:latin typeface="Exo 2"/>
            </a:endParaRPr>
          </a:p>
        </p:txBody>
      </p:sp>
      <p:sp>
        <p:nvSpPr>
          <p:cNvPr id="15" name="Google Shape;250;p39"/>
          <p:cNvSpPr/>
          <p:nvPr/>
        </p:nvSpPr>
        <p:spPr>
          <a:xfrm>
            <a:off x="6215053" y="3487163"/>
            <a:ext cx="2125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rPr>
              <a:t>5.* Competition Tips &amp; Final Thoughts</a:t>
            </a:r>
            <a:endParaRPr sz="1200" dirty="0">
              <a:solidFill>
                <a:schemeClr val="accent1"/>
              </a:solidFill>
              <a:latin typeface="Exo 2"/>
            </a:endParaRPr>
          </a:p>
        </p:txBody>
      </p:sp>
      <p:cxnSp>
        <p:nvCxnSpPr>
          <p:cNvPr id="29" name="Google Shape;253;p39">
            <a:extLst>
              <a:ext uri="{FF2B5EF4-FFF2-40B4-BE49-F238E27FC236}">
                <a16:creationId xmlns:a16="http://schemas.microsoft.com/office/drawing/2014/main" id="{83D54D0B-E89E-5AFB-7532-752D8B42179B}"/>
              </a:ext>
            </a:extLst>
          </p:cNvPr>
          <p:cNvCxnSpPr>
            <a:cxnSpLocks/>
          </p:cNvCxnSpPr>
          <p:nvPr/>
        </p:nvCxnSpPr>
        <p:spPr>
          <a:xfrm flipV="1">
            <a:off x="5847310" y="3908621"/>
            <a:ext cx="370594" cy="101"/>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40" name="Google Shape;140;p27"/>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Linear Regression Theory</a:t>
            </a:r>
            <a:endParaRPr/>
          </a:p>
        </p:txBody>
      </p:sp>
      <p:sp>
        <p:nvSpPr>
          <p:cNvPr id="141" name="Google Shape;141;p27"/>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Understanding the linear regression model</a:t>
            </a:r>
            <a:endParaRPr/>
          </a:p>
        </p:txBody>
      </p:sp>
      <p:sp>
        <p:nvSpPr>
          <p:cNvPr id="142" name="Google Shape;142;p27"/>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Explaining OLS</a:t>
            </a:r>
            <a:endParaRPr/>
          </a:p>
        </p:txBody>
      </p:sp>
      <p:sp>
        <p:nvSpPr>
          <p:cNvPr id="143" name="Google Shape;143;p27"/>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Explaining the method that produces the best-fit line on the data  </a:t>
            </a:r>
            <a:endParaRPr/>
          </a:p>
        </p:txBody>
      </p:sp>
      <p:sp>
        <p:nvSpPr>
          <p:cNvPr id="144" name="Google Shape;144;p27"/>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45" name="Google Shape;145;p27"/>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46" name="Google Shape;146;p27"/>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47" name="Google Shape;147;p27"/>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sp>
        <p:nvSpPr>
          <p:cNvPr id="148" name="Google Shape;148;p27"/>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Implementation</a:t>
            </a:r>
            <a:endParaRPr/>
          </a:p>
        </p:txBody>
      </p:sp>
      <p:sp>
        <p:nvSpPr>
          <p:cNvPr id="149" name="Google Shape;149;p27"/>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Utilizing a real house prices dataset from Scikit Learn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Linear Regression Theory</a:t>
            </a:r>
            <a:endParaRPr/>
          </a:p>
        </p:txBody>
      </p:sp>
      <p:sp>
        <p:nvSpPr>
          <p:cNvPr id="155" name="Google Shape;155;p28"/>
          <p:cNvSpPr txBox="1">
            <a:spLocks noGrp="1"/>
          </p:cNvSpPr>
          <p:nvPr>
            <p:ph type="title" idx="2"/>
          </p:nvPr>
        </p:nvSpPr>
        <p:spPr>
          <a:xfrm flipH="1">
            <a:off x="1147654" y="22846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56" name="Google Shape;156;p28"/>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Understanding the linear regression model</a:t>
            </a:r>
            <a:endParaRPr/>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Francis Galton and the Idea of Regression</a:t>
            </a:r>
            <a:endParaRPr/>
          </a:p>
        </p:txBody>
      </p:sp>
      <p:sp>
        <p:nvSpPr>
          <p:cNvPr id="162" name="Google Shape;162;p29"/>
          <p:cNvSpPr txBox="1"/>
          <p:nvPr/>
        </p:nvSpPr>
        <p:spPr>
          <a:xfrm>
            <a:off x="1693050" y="1342450"/>
            <a:ext cx="54861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Galton closely studied the relationship between the heights of fathers and their sons </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Discovered that the man’s sons tended to be roughly as tall as the father</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Breakthrough: son’s height tended to be closer to the average height of all people </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Called this phenomenon regression → A son’s height tended to regress towards the average height </a:t>
            </a:r>
            <a:endParaRPr>
              <a:solidFill>
                <a:schemeClr val="dk1"/>
              </a:solidFill>
              <a:latin typeface="Roboto Condensed"/>
              <a:ea typeface="Roboto Condensed"/>
              <a:cs typeface="Roboto Condensed"/>
              <a:sym typeface="Roboto Condensed"/>
            </a:endParaRPr>
          </a:p>
        </p:txBody>
      </p:sp>
      <p:pic>
        <p:nvPicPr>
          <p:cNvPr id="163" name="Google Shape;163;p29"/>
          <p:cNvPicPr preferRelativeResize="0"/>
          <p:nvPr/>
        </p:nvPicPr>
        <p:blipFill>
          <a:blip r:embed="rId3">
            <a:alphaModFix/>
          </a:blip>
          <a:stretch>
            <a:fillRect/>
          </a:stretch>
        </p:blipFill>
        <p:spPr>
          <a:xfrm>
            <a:off x="347801" y="2875975"/>
            <a:ext cx="1660049" cy="2009961"/>
          </a:xfrm>
          <a:prstGeom prst="rect">
            <a:avLst/>
          </a:prstGeom>
          <a:noFill/>
          <a:ln>
            <a:noFill/>
          </a:ln>
        </p:spPr>
      </p:pic>
      <p:pic>
        <p:nvPicPr>
          <p:cNvPr id="164" name="Google Shape;164;p29"/>
          <p:cNvPicPr preferRelativeResize="0"/>
          <p:nvPr/>
        </p:nvPicPr>
        <p:blipFill>
          <a:blip r:embed="rId4">
            <a:alphaModFix/>
          </a:blip>
          <a:stretch>
            <a:fillRect/>
          </a:stretch>
        </p:blipFill>
        <p:spPr>
          <a:xfrm>
            <a:off x="5817613" y="3098700"/>
            <a:ext cx="3037537" cy="1908600"/>
          </a:xfrm>
          <a:prstGeom prst="rect">
            <a:avLst/>
          </a:prstGeom>
          <a:noFill/>
          <a:ln>
            <a:noFill/>
          </a:ln>
        </p:spPr>
      </p:pic>
      <p:sp>
        <p:nvSpPr>
          <p:cNvPr id="165" name="Google Shape;165;p29"/>
          <p:cNvSpPr txBox="1"/>
          <p:nvPr/>
        </p:nvSpPr>
        <p:spPr>
          <a:xfrm>
            <a:off x="109425" y="4835000"/>
            <a:ext cx="3651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Roboto Condensed Light"/>
                <a:ea typeface="Roboto Condensed Light"/>
                <a:cs typeface="Roboto Condensed Light"/>
                <a:sym typeface="Roboto Condensed Light"/>
                <a:hlinkClick r:id="rId5"/>
              </a:rPr>
              <a:t>https://www.britannica.com/biography/Francis-Galton</a:t>
            </a:r>
            <a:endParaRPr sz="12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Figure of Dalton’s Findings</a:t>
            </a:r>
            <a:endParaRPr/>
          </a:p>
        </p:txBody>
      </p:sp>
      <p:pic>
        <p:nvPicPr>
          <p:cNvPr id="171" name="Google Shape;171;p30"/>
          <p:cNvPicPr preferRelativeResize="0"/>
          <p:nvPr/>
        </p:nvPicPr>
        <p:blipFill>
          <a:blip r:embed="rId3">
            <a:alphaModFix/>
          </a:blip>
          <a:stretch>
            <a:fillRect/>
          </a:stretch>
        </p:blipFill>
        <p:spPr>
          <a:xfrm>
            <a:off x="2008675" y="1482169"/>
            <a:ext cx="5214300" cy="3276355"/>
          </a:xfrm>
          <a:prstGeom prst="rect">
            <a:avLst/>
          </a:prstGeom>
          <a:noFill/>
          <a:ln>
            <a:noFill/>
          </a:ln>
        </p:spPr>
      </p:pic>
      <p:sp>
        <p:nvSpPr>
          <p:cNvPr id="172" name="Google Shape;172;p30"/>
          <p:cNvSpPr txBox="1"/>
          <p:nvPr/>
        </p:nvSpPr>
        <p:spPr>
          <a:xfrm>
            <a:off x="2557950" y="4758525"/>
            <a:ext cx="470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Roboto Condensed Light"/>
                <a:ea typeface="Roboto Condensed Light"/>
                <a:cs typeface="Roboto Condensed Light"/>
                <a:sym typeface="Roboto Condensed Light"/>
                <a:hlinkClick r:id="rId4"/>
              </a:rPr>
              <a:t>https://www.bogleheads.org/wiki/Regression_to_the_mean</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Linear Regression?</a:t>
            </a:r>
            <a:endParaRPr/>
          </a:p>
        </p:txBody>
      </p:sp>
      <p:sp>
        <p:nvSpPr>
          <p:cNvPr id="178" name="Google Shape;178;p31"/>
          <p:cNvSpPr txBox="1"/>
          <p:nvPr/>
        </p:nvSpPr>
        <p:spPr>
          <a:xfrm>
            <a:off x="2111175" y="906675"/>
            <a:ext cx="54564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Linear regression is a supervised learning model for regression tasks → predicting target values that are numerical/continuous in nature given a set of inputs</a:t>
            </a:r>
            <a:endParaRPr>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a:solidFill>
                <a:schemeClr val="dk1"/>
              </a:solidFill>
              <a:latin typeface="Roboto Condensed"/>
              <a:ea typeface="Roboto Condensed"/>
              <a:cs typeface="Roboto Condensed"/>
              <a:sym typeface="Roboto Condensed"/>
            </a:endParaRPr>
          </a:p>
          <a:p>
            <a:pPr marL="457200" lvl="0"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Some applications of linear regression:</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Stock prices</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Cost of tickets</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Housing prices</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Company's profit estimation </a:t>
            </a:r>
            <a:endParaRPr>
              <a:solidFill>
                <a:schemeClr val="dk1"/>
              </a:solidFill>
              <a:latin typeface="Roboto Condensed"/>
              <a:ea typeface="Roboto Condensed"/>
              <a:cs typeface="Roboto Condensed"/>
              <a:sym typeface="Roboto Condensed"/>
            </a:endParaRPr>
          </a:p>
          <a:p>
            <a:pPr marL="45720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a:p>
            <a:pPr marL="91440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pic>
        <p:nvPicPr>
          <p:cNvPr id="179" name="Google Shape;179;p31"/>
          <p:cNvPicPr preferRelativeResize="0"/>
          <p:nvPr/>
        </p:nvPicPr>
        <p:blipFill>
          <a:blip r:embed="rId3">
            <a:alphaModFix/>
          </a:blip>
          <a:stretch>
            <a:fillRect/>
          </a:stretch>
        </p:blipFill>
        <p:spPr>
          <a:xfrm>
            <a:off x="410475" y="3007275"/>
            <a:ext cx="3389650" cy="1898200"/>
          </a:xfrm>
          <a:prstGeom prst="rect">
            <a:avLst/>
          </a:prstGeom>
          <a:noFill/>
          <a:ln>
            <a:noFill/>
          </a:ln>
        </p:spPr>
      </p:pic>
      <p:sp>
        <p:nvSpPr>
          <p:cNvPr id="180" name="Google Shape;180;p31"/>
          <p:cNvSpPr txBox="1"/>
          <p:nvPr/>
        </p:nvSpPr>
        <p:spPr>
          <a:xfrm>
            <a:off x="276050" y="4857750"/>
            <a:ext cx="3938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Roboto Condensed Light"/>
                <a:ea typeface="Roboto Condensed Light"/>
                <a:cs typeface="Roboto Condensed Light"/>
                <a:sym typeface="Roboto Condensed Light"/>
                <a:hlinkClick r:id="rId4"/>
              </a:rPr>
              <a:t>https://vocal.media/trader/the-highest-stock-prices-in-history</a:t>
            </a:r>
            <a:endParaRPr sz="1200">
              <a:solidFill>
                <a:schemeClr val="dk1"/>
              </a:solidFill>
              <a:latin typeface="Roboto Condensed Light"/>
              <a:ea typeface="Roboto Condensed Light"/>
              <a:cs typeface="Roboto Condensed Light"/>
              <a:sym typeface="Roboto Condensed Light"/>
            </a:endParaRPr>
          </a:p>
        </p:txBody>
      </p:sp>
      <p:sp>
        <p:nvSpPr>
          <p:cNvPr id="181" name="Google Shape;181;p31"/>
          <p:cNvSpPr txBox="1"/>
          <p:nvPr/>
        </p:nvSpPr>
        <p:spPr>
          <a:xfrm>
            <a:off x="5445100" y="4857750"/>
            <a:ext cx="4094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Roboto Condensed Light"/>
                <a:ea typeface="Roboto Condensed Light"/>
                <a:cs typeface="Roboto Condensed Light"/>
                <a:sym typeface="Roboto Condensed Light"/>
                <a:hlinkClick r:id="rId5"/>
              </a:rPr>
              <a:t>https://julianalee.com/san-jose/san-jose-statistics.htm</a:t>
            </a:r>
            <a:endParaRPr sz="1200">
              <a:solidFill>
                <a:schemeClr val="dk1"/>
              </a:solidFill>
              <a:latin typeface="Roboto Condensed Light"/>
              <a:ea typeface="Roboto Condensed Light"/>
              <a:cs typeface="Roboto Condensed Light"/>
              <a:sym typeface="Roboto Condensed Light"/>
            </a:endParaRPr>
          </a:p>
        </p:txBody>
      </p:sp>
      <p:pic>
        <p:nvPicPr>
          <p:cNvPr id="182" name="Google Shape;182;p31"/>
          <p:cNvPicPr preferRelativeResize="0"/>
          <p:nvPr/>
        </p:nvPicPr>
        <p:blipFill>
          <a:blip r:embed="rId6">
            <a:alphaModFix/>
          </a:blip>
          <a:stretch>
            <a:fillRect/>
          </a:stretch>
        </p:blipFill>
        <p:spPr>
          <a:xfrm>
            <a:off x="5656725" y="3007275"/>
            <a:ext cx="3084126" cy="1850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of Linear Regression</a:t>
            </a:r>
            <a:endParaRPr/>
          </a:p>
        </p:txBody>
      </p:sp>
      <p:sp>
        <p:nvSpPr>
          <p:cNvPr id="188" name="Google Shape;188;p32"/>
          <p:cNvSpPr txBox="1"/>
          <p:nvPr/>
        </p:nvSpPr>
        <p:spPr>
          <a:xfrm>
            <a:off x="895150" y="1294200"/>
            <a:ext cx="5125200" cy="2555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Goal of linear regression: training a best-fit line on a set of data points</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When we calculate our regression line, we are trying to draw a line that is as close to every data point as possible to reduce the loss </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Minimizing the vertical distance between data points and our line (residuals)</a:t>
            </a:r>
            <a:endParaRPr>
              <a:solidFill>
                <a:schemeClr val="dk1"/>
              </a:solidFill>
              <a:latin typeface="Roboto Condensed"/>
              <a:ea typeface="Roboto Condensed"/>
              <a:cs typeface="Roboto Condensed"/>
              <a:sym typeface="Roboto Condensed"/>
            </a:endParaRPr>
          </a:p>
          <a:p>
            <a:pPr marL="914400" lvl="1"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Method: OLS (Ordinary Least Squares)</a:t>
            </a:r>
            <a:endParaRPr>
              <a:solidFill>
                <a:schemeClr val="dk1"/>
              </a:solidFill>
              <a:latin typeface="Roboto Condensed"/>
              <a:ea typeface="Roboto Condensed"/>
              <a:cs typeface="Roboto Condensed"/>
              <a:sym typeface="Roboto Condensed"/>
            </a:endParaRPr>
          </a:p>
          <a:p>
            <a:pPr marL="914400" lvl="0" indent="0" algn="l" rtl="0">
              <a:spcBef>
                <a:spcPts val="0"/>
              </a:spcBef>
              <a:spcAft>
                <a:spcPts val="0"/>
              </a:spcAft>
              <a:buNone/>
            </a:pPr>
            <a:endParaRPr>
              <a:solidFill>
                <a:schemeClr val="dk1"/>
              </a:solidFill>
              <a:latin typeface="Roboto Condensed"/>
              <a:ea typeface="Roboto Condensed"/>
              <a:cs typeface="Roboto Condensed"/>
              <a:sym typeface="Roboto Condensed"/>
            </a:endParaRPr>
          </a:p>
          <a:p>
            <a:pPr marL="457200" lvl="0" indent="-317500" algn="l" rtl="0">
              <a:spcBef>
                <a:spcPts val="0"/>
              </a:spcBef>
              <a:spcAft>
                <a:spcPts val="0"/>
              </a:spcAft>
              <a:buClr>
                <a:schemeClr val="dk1"/>
              </a:buClr>
              <a:buSzPts val="1400"/>
              <a:buFont typeface="Roboto Condensed"/>
              <a:buChar char="❖"/>
            </a:pPr>
            <a:r>
              <a:rPr lang="en">
                <a:solidFill>
                  <a:schemeClr val="dk1"/>
                </a:solidFill>
                <a:latin typeface="Roboto Condensed"/>
                <a:ea typeface="Roboto Condensed"/>
                <a:cs typeface="Roboto Condensed"/>
                <a:sym typeface="Roboto Condensed"/>
              </a:rPr>
              <a:t>Best-fit line establishes the relationship between dependent and independent variables</a:t>
            </a:r>
            <a:endParaRPr>
              <a:solidFill>
                <a:schemeClr val="dk1"/>
              </a:solidFill>
              <a:latin typeface="Roboto Condensed"/>
              <a:ea typeface="Roboto Condensed"/>
              <a:cs typeface="Roboto Condensed"/>
              <a:sym typeface="Roboto Condensed"/>
            </a:endParaRPr>
          </a:p>
        </p:txBody>
      </p:sp>
      <p:pic>
        <p:nvPicPr>
          <p:cNvPr id="189" name="Google Shape;189;p32"/>
          <p:cNvPicPr preferRelativeResize="0"/>
          <p:nvPr/>
        </p:nvPicPr>
        <p:blipFill>
          <a:blip r:embed="rId3">
            <a:alphaModFix/>
          </a:blip>
          <a:stretch>
            <a:fillRect/>
          </a:stretch>
        </p:blipFill>
        <p:spPr>
          <a:xfrm>
            <a:off x="6172750" y="1451450"/>
            <a:ext cx="2818850" cy="2634075"/>
          </a:xfrm>
          <a:prstGeom prst="rect">
            <a:avLst/>
          </a:prstGeom>
          <a:noFill/>
          <a:ln>
            <a:noFill/>
          </a:ln>
        </p:spPr>
      </p:pic>
      <p:sp>
        <p:nvSpPr>
          <p:cNvPr id="190" name="Google Shape;190;p32"/>
          <p:cNvSpPr txBox="1"/>
          <p:nvPr/>
        </p:nvSpPr>
        <p:spPr>
          <a:xfrm>
            <a:off x="6112350" y="4131550"/>
            <a:ext cx="3652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Roboto Condensed Light"/>
                <a:ea typeface="Roboto Condensed Light"/>
                <a:cs typeface="Roboto Condensed Light"/>
                <a:sym typeface="Roboto Condensed Light"/>
                <a:hlinkClick r:id="rId4"/>
              </a:rPr>
              <a:t>https://en.wikipedia.org/wiki/Linear_regression</a:t>
            </a:r>
            <a:endParaRPr sz="12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of Linear Regression Continued</a:t>
            </a:r>
            <a:endParaRPr/>
          </a:p>
        </p:txBody>
      </p:sp>
      <p:pic>
        <p:nvPicPr>
          <p:cNvPr id="196" name="Google Shape;196;p33"/>
          <p:cNvPicPr preferRelativeResize="0"/>
          <p:nvPr/>
        </p:nvPicPr>
        <p:blipFill>
          <a:blip r:embed="rId3">
            <a:alphaModFix/>
          </a:blip>
          <a:stretch>
            <a:fillRect/>
          </a:stretch>
        </p:blipFill>
        <p:spPr>
          <a:xfrm>
            <a:off x="1348575" y="1299050"/>
            <a:ext cx="6240400" cy="3428025"/>
          </a:xfrm>
          <a:prstGeom prst="rect">
            <a:avLst/>
          </a:prstGeom>
          <a:noFill/>
          <a:ln>
            <a:noFill/>
          </a:ln>
        </p:spPr>
      </p:pic>
      <p:sp>
        <p:nvSpPr>
          <p:cNvPr id="197" name="Google Shape;197;p33"/>
          <p:cNvSpPr txBox="1"/>
          <p:nvPr/>
        </p:nvSpPr>
        <p:spPr>
          <a:xfrm>
            <a:off x="759975" y="4727075"/>
            <a:ext cx="7551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Roboto Condensed Light"/>
                <a:ea typeface="Roboto Condensed Light"/>
                <a:cs typeface="Roboto Condensed Light"/>
                <a:sym typeface="Roboto Condensed Light"/>
                <a:hlinkClick r:id="rId4"/>
              </a:rPr>
              <a:t>https://www.jmp.com/en_hk/statistics-knowledge-portal/what-is-multiple-regression/fitting-multiple-regression-model.html</a:t>
            </a:r>
            <a:endParaRPr sz="12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2273</Words>
  <Application>Microsoft Office PowerPoint</Application>
  <PresentationFormat>On-screen Show (16:9)</PresentationFormat>
  <Paragraphs>160</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Roboto Condensed</vt:lpstr>
      <vt:lpstr>Fira Sans Extra Condensed Medium</vt:lpstr>
      <vt:lpstr>Roboto Condensed Light</vt:lpstr>
      <vt:lpstr>Exo 2</vt:lpstr>
      <vt:lpstr>Arial</vt:lpstr>
      <vt:lpstr>Tech Newsletter by Slidesgo</vt:lpstr>
      <vt:lpstr>07 - Linear Regression</vt:lpstr>
      <vt:lpstr>Course Overview:</vt:lpstr>
      <vt:lpstr>TABLE OF CONTENTS</vt:lpstr>
      <vt:lpstr>Linear Regression Theory</vt:lpstr>
      <vt:lpstr>Francis Galton and the Idea of Regression</vt:lpstr>
      <vt:lpstr>Figure of Dalton’s Findings</vt:lpstr>
      <vt:lpstr>What is Linear Regression?</vt:lpstr>
      <vt:lpstr>Goal of Linear Regression</vt:lpstr>
      <vt:lpstr>Goal of Linear Regression Continued</vt:lpstr>
      <vt:lpstr>Two Types of Linear Regression</vt:lpstr>
      <vt:lpstr>Explaining OLS</vt:lpstr>
      <vt:lpstr>What is Ordinary Least Squares (OLS)?</vt:lpstr>
      <vt:lpstr>  Optional Video To Better Understand Some of the Math Behind OLS </vt:lpstr>
      <vt:lpstr>Advantages of OLS Regression</vt:lpstr>
      <vt:lpstr>Limits and Disadvantages of OLS Regression</vt:lpstr>
      <vt:lpstr>Implementation</vt:lpstr>
      <vt:lpstr>Implementation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07 - Linear Regression</dc:title>
  <cp:lastModifiedBy>Hamed, Osama</cp:lastModifiedBy>
  <cp:revision>6</cp:revision>
  <cp:lastPrinted>2024-04-17T19:26:38Z</cp:lastPrinted>
  <dcterms:modified xsi:type="dcterms:W3CDTF">2025-08-21T07:19:03Z</dcterms:modified>
</cp:coreProperties>
</file>